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66" r:id="rId2"/>
    <p:sldId id="269" r:id="rId3"/>
    <p:sldId id="271" r:id="rId4"/>
    <p:sldId id="296" r:id="rId5"/>
    <p:sldId id="272" r:id="rId6"/>
    <p:sldId id="276" r:id="rId7"/>
    <p:sldId id="273" r:id="rId8"/>
    <p:sldId id="297" r:id="rId9"/>
    <p:sldId id="294" r:id="rId10"/>
    <p:sldId id="298" r:id="rId11"/>
    <p:sldId id="299" r:id="rId12"/>
    <p:sldId id="300" r:id="rId13"/>
    <p:sldId id="301" r:id="rId14"/>
    <p:sldId id="274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292" r:id="rId27"/>
    <p:sldId id="293" r:id="rId28"/>
    <p:sldId id="295" r:id="rId29"/>
    <p:sldId id="26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8719"/>
    <a:srgbClr val="EA853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2"/>
    <p:restoredTop sz="93343" autoAdjust="0"/>
  </p:normalViewPr>
  <p:slideViewPr>
    <p:cSldViewPr snapToGrid="0" snapToObjects="1">
      <p:cViewPr>
        <p:scale>
          <a:sx n="113" d="100"/>
          <a:sy n="113" d="100"/>
        </p:scale>
        <p:origin x="156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32E49-24B6-A34A-B291-B0891D984ACC}" type="datetimeFigureOut">
              <a:rPr kumimoji="1" lang="zh-CN" altLang="en-US" smtClean="0"/>
              <a:pPr/>
              <a:t>17/10/28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1B96F-73C0-434B-829F-C7B6AEC6340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885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37A92-24A0-BE4D-BE68-15A72F3D3979}" type="datetimeFigureOut">
              <a:rPr kumimoji="1" lang="zh-CN" altLang="en-US" smtClean="0"/>
              <a:pPr/>
              <a:t>17/10/28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E2C02-F180-B341-BA98-F9C9C2B0A91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稳定性是运维工作的生死线，我们运维人其实从头到尾在做的，都是为了提高稳定性。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监控</a:t>
            </a:r>
            <a:r>
              <a:rPr lang="zh-CN" altLang="en-US" sz="1100" dirty="0" smtClean="0"/>
              <a:t>是运维的眼睛。运维依赖监控系统来发现问题。</a:t>
            </a:r>
            <a:endParaRPr lang="en-US" altLang="zh-CN" sz="1100" dirty="0" smtClean="0"/>
          </a:p>
          <a:p>
            <a:r>
              <a:rPr lang="zh-CN" altLang="en-US" dirty="0" smtClean="0"/>
              <a:t>首先，要进行实时监控，保证随时能知晓当前状态。</a:t>
            </a:r>
            <a:endParaRPr lang="en-US" altLang="zh-CN" dirty="0" smtClean="0"/>
          </a:p>
          <a:p>
            <a:r>
              <a:rPr lang="zh-CN" altLang="en-US" dirty="0" smtClean="0"/>
              <a:t>其次，我们要看到过去的状态和历史的走势，能知晓过去的情况和服务的稳定情况。</a:t>
            </a:r>
            <a:endParaRPr lang="en-US" altLang="zh-CN" dirty="0" smtClean="0"/>
          </a:p>
          <a:p>
            <a:r>
              <a:rPr lang="zh-CN" altLang="en-US" dirty="0" smtClean="0"/>
              <a:t>最后，我们需要在重要的故障发生时，第一时间发出告警，让我们的运维人员能快速的定位、解决问题，快速止损。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在故障发生的时候，第一时间的知晓和解决。在平时的巡检中发现隐患，将故障扼杀于萌芽之中。</a:t>
            </a:r>
            <a:endParaRPr lang="en-US" altLang="zh-CN" dirty="0" smtClean="0"/>
          </a:p>
          <a:p>
            <a:r>
              <a:rPr lang="zh-CN" altLang="en-US" dirty="0" smtClean="0"/>
              <a:t>这就是监控系统的重要性了。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95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>
                <a:ea typeface="+mn-ea"/>
              </a:rPr>
              <a:t>数据采集</a:t>
            </a:r>
            <a:r>
              <a:rPr kumimoji="1" lang="en-US" altLang="zh-CN" dirty="0" smtClean="0">
                <a:ea typeface="+mn-ea"/>
              </a:rPr>
              <a:t>/</a:t>
            </a:r>
            <a:r>
              <a:rPr kumimoji="1" lang="zh-CN" altLang="en-US" dirty="0" smtClean="0">
                <a:ea typeface="+mn-ea"/>
              </a:rPr>
              <a:t>收集</a:t>
            </a:r>
            <a:r>
              <a:rPr kumimoji="1" lang="en-US" altLang="zh-CN" dirty="0" smtClean="0">
                <a:ea typeface="+mn-ea"/>
              </a:rPr>
              <a:t>:</a:t>
            </a:r>
            <a:r>
              <a:rPr kumimoji="1" lang="zh-CN" altLang="en-US" dirty="0" smtClean="0">
                <a:ea typeface="+mn-ea"/>
              </a:rPr>
              <a:t> </a:t>
            </a:r>
            <a:r>
              <a:rPr kumimoji="1" lang="en-US" altLang="zh-CN" dirty="0" smtClean="0">
                <a:ea typeface="+mn-ea"/>
              </a:rPr>
              <a:t>agent,</a:t>
            </a:r>
            <a:r>
              <a:rPr kumimoji="1" lang="zh-CN" altLang="en-US" dirty="0" smtClean="0">
                <a:ea typeface="+mn-ea"/>
              </a:rPr>
              <a:t> </a:t>
            </a:r>
            <a:r>
              <a:rPr kumimoji="1" lang="en-US" altLang="zh-CN" dirty="0" err="1" smtClean="0">
                <a:ea typeface="+mn-ea"/>
              </a:rPr>
              <a:t>aggr</a:t>
            </a:r>
            <a:r>
              <a:rPr kumimoji="1" lang="en-US" altLang="zh-CN" dirty="0" smtClean="0">
                <a:ea typeface="+mn-ea"/>
              </a:rPr>
              <a:t>,</a:t>
            </a:r>
            <a:r>
              <a:rPr kumimoji="1" lang="zh-CN" altLang="en-US" dirty="0" smtClean="0">
                <a:ea typeface="+mn-ea"/>
              </a:rPr>
              <a:t> </a:t>
            </a:r>
            <a:r>
              <a:rPr kumimoji="1" lang="en-US" altLang="zh-CN" dirty="0" err="1" smtClean="0">
                <a:ea typeface="+mn-ea"/>
              </a:rPr>
              <a:t>nodata</a:t>
            </a:r>
            <a:r>
              <a:rPr kumimoji="1" lang="en-US" altLang="zh-CN" dirty="0" smtClean="0">
                <a:ea typeface="+mn-ea"/>
              </a:rPr>
              <a:t>;</a:t>
            </a:r>
            <a:r>
              <a:rPr kumimoji="1" lang="zh-CN" altLang="en-US" dirty="0" smtClean="0">
                <a:ea typeface="+mn-ea"/>
              </a:rPr>
              <a:t> </a:t>
            </a:r>
            <a:r>
              <a:rPr kumimoji="1" lang="en-US" altLang="zh-CN" dirty="0" smtClean="0">
                <a:ea typeface="+mn-ea"/>
              </a:rPr>
              <a:t>transfer</a:t>
            </a:r>
            <a:endParaRPr kumimoji="1" lang="zh-CN" altLang="en-US" dirty="0" smtClean="0">
              <a:ea typeface="+mn-ea"/>
            </a:endParaRPr>
          </a:p>
          <a:p>
            <a:r>
              <a:rPr kumimoji="1" lang="zh-CN" altLang="en-US" dirty="0" smtClean="0">
                <a:ea typeface="+mn-ea"/>
              </a:rPr>
              <a:t>数据存储</a:t>
            </a:r>
            <a:r>
              <a:rPr kumimoji="1" lang="en-US" altLang="zh-CN" dirty="0" smtClean="0">
                <a:ea typeface="+mn-ea"/>
              </a:rPr>
              <a:t>:</a:t>
            </a:r>
            <a:r>
              <a:rPr kumimoji="1" lang="zh-CN" altLang="en-US" dirty="0" smtClean="0">
                <a:ea typeface="+mn-ea"/>
              </a:rPr>
              <a:t> </a:t>
            </a:r>
            <a:r>
              <a:rPr kumimoji="1" lang="en-US" altLang="zh-CN" dirty="0" smtClean="0">
                <a:ea typeface="+mn-ea"/>
              </a:rPr>
              <a:t>graph, query</a:t>
            </a:r>
            <a:endParaRPr kumimoji="1" lang="zh-CN" altLang="en-US" dirty="0" smtClean="0">
              <a:ea typeface="+mn-ea"/>
            </a:endParaRPr>
          </a:p>
          <a:p>
            <a:r>
              <a:rPr kumimoji="1" lang="zh-CN" altLang="en-US" dirty="0" smtClean="0">
                <a:ea typeface="+mn-ea"/>
              </a:rPr>
              <a:t>实时报警</a:t>
            </a:r>
            <a:r>
              <a:rPr kumimoji="1" lang="en-US" altLang="zh-CN" dirty="0" smtClean="0">
                <a:ea typeface="+mn-ea"/>
              </a:rPr>
              <a:t>:</a:t>
            </a:r>
            <a:r>
              <a:rPr kumimoji="1" lang="zh-CN" altLang="en-US" dirty="0" smtClean="0">
                <a:ea typeface="+mn-ea"/>
              </a:rPr>
              <a:t> </a:t>
            </a:r>
            <a:r>
              <a:rPr kumimoji="1" lang="en-US" altLang="zh-CN" dirty="0" smtClean="0">
                <a:ea typeface="+mn-ea"/>
              </a:rPr>
              <a:t>judge,</a:t>
            </a:r>
            <a:r>
              <a:rPr kumimoji="1" lang="zh-CN" altLang="en-US" dirty="0" smtClean="0">
                <a:ea typeface="+mn-ea"/>
              </a:rPr>
              <a:t> </a:t>
            </a:r>
            <a:r>
              <a:rPr kumimoji="1" lang="en-US" altLang="zh-CN" dirty="0" smtClean="0">
                <a:ea typeface="+mn-ea"/>
              </a:rPr>
              <a:t>alarm;</a:t>
            </a:r>
            <a:r>
              <a:rPr kumimoji="1" lang="zh-CN" altLang="en-US" dirty="0" smtClean="0">
                <a:ea typeface="+mn-ea"/>
              </a:rPr>
              <a:t> </a:t>
            </a:r>
            <a:r>
              <a:rPr kumimoji="1" lang="en-US" altLang="zh-CN" dirty="0" smtClean="0">
                <a:ea typeface="+mn-ea"/>
              </a:rPr>
              <a:t>portal,</a:t>
            </a:r>
            <a:r>
              <a:rPr kumimoji="1" lang="zh-CN" altLang="en-US" dirty="0" smtClean="0">
                <a:ea typeface="+mn-ea"/>
              </a:rPr>
              <a:t> </a:t>
            </a:r>
            <a:r>
              <a:rPr kumimoji="1" lang="en-US" altLang="zh-CN" dirty="0" err="1" smtClean="0">
                <a:ea typeface="+mn-ea"/>
              </a:rPr>
              <a:t>hbs</a:t>
            </a:r>
            <a:endParaRPr kumimoji="1" lang="zh-CN" altLang="en-US" dirty="0" smtClean="0">
              <a:ea typeface="+mn-ea"/>
            </a:endParaRPr>
          </a:p>
          <a:p>
            <a:r>
              <a:rPr kumimoji="1" lang="zh-CN" altLang="en-US" dirty="0" smtClean="0">
                <a:ea typeface="+mn-ea"/>
              </a:rPr>
              <a:t>绘图展示</a:t>
            </a:r>
            <a:r>
              <a:rPr kumimoji="1" lang="en-US" altLang="zh-CN" dirty="0" smtClean="0">
                <a:ea typeface="+mn-ea"/>
              </a:rPr>
              <a:t>:</a:t>
            </a:r>
            <a:r>
              <a:rPr kumimoji="1" lang="zh-CN" altLang="en-US" dirty="0" smtClean="0">
                <a:ea typeface="+mn-ea"/>
              </a:rPr>
              <a:t> </a:t>
            </a:r>
            <a:r>
              <a:rPr kumimoji="1" lang="en-US" altLang="zh-CN" dirty="0" smtClean="0">
                <a:ea typeface="+mn-ea"/>
              </a:rPr>
              <a:t>dashboard,</a:t>
            </a:r>
            <a:r>
              <a:rPr kumimoji="1" lang="zh-CN" altLang="en-US" dirty="0" smtClean="0">
                <a:ea typeface="+mn-ea"/>
              </a:rPr>
              <a:t> </a:t>
            </a:r>
            <a:r>
              <a:rPr kumimoji="1" lang="en-US" altLang="zh-CN" dirty="0" smtClean="0">
                <a:ea typeface="+mn-ea"/>
              </a:rPr>
              <a:t>screen</a:t>
            </a:r>
            <a:endParaRPr kumimoji="1" lang="zh-CN" altLang="en-US" dirty="0" smtClean="0"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510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数据产生的地方、常驻进程、</a:t>
            </a:r>
            <a:r>
              <a:rPr lang="en-US" altLang="zh-CN" dirty="0" err="1" smtClean="0"/>
              <a:t>golang</a:t>
            </a:r>
            <a:r>
              <a:rPr lang="zh-CN" altLang="en-US" dirty="0" smtClean="0"/>
              <a:t>开发。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基础：</a:t>
            </a:r>
            <a:endParaRPr lang="en-US" altLang="zh-CN" dirty="0" smtClean="0"/>
          </a:p>
          <a:p>
            <a:r>
              <a:rPr lang="zh-CN" altLang="en-US" dirty="0" smtClean="0"/>
              <a:t>自发现、无需用户定义。</a:t>
            </a:r>
            <a:endParaRPr lang="en-US" altLang="zh-CN" dirty="0" smtClean="0"/>
          </a:p>
          <a:p>
            <a:r>
              <a:rPr lang="zh-CN" altLang="en-US" dirty="0" smtClean="0"/>
              <a:t>插件：</a:t>
            </a:r>
            <a:endParaRPr lang="en-US" altLang="zh-CN" dirty="0" smtClean="0"/>
          </a:p>
          <a:p>
            <a:r>
              <a:rPr lang="en-US" altLang="zh-CN" dirty="0" err="1" smtClean="0"/>
              <a:t>Hbs</a:t>
            </a:r>
            <a:r>
              <a:rPr lang="zh-CN" altLang="en-US" dirty="0" smtClean="0"/>
              <a:t>获取配置、执行自定义插件，获取结果</a:t>
            </a:r>
            <a:endParaRPr lang="en-US" altLang="zh-CN" dirty="0" smtClean="0"/>
          </a:p>
          <a:p>
            <a:r>
              <a:rPr lang="zh-CN" altLang="en-US" dirty="0" smtClean="0"/>
              <a:t>业务指标推送：</a:t>
            </a:r>
            <a:endParaRPr lang="en-US" altLang="zh-CN" dirty="0" smtClean="0"/>
          </a:p>
          <a:p>
            <a:r>
              <a:rPr lang="zh-CN" altLang="en-US" dirty="0" smtClean="0"/>
              <a:t>转发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推给</a:t>
            </a:r>
            <a:r>
              <a:rPr lang="en-US" altLang="zh-CN" dirty="0" smtClean="0"/>
              <a:t>transfer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6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527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743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304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407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46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代码截图换成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2494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791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open-falcon</a:t>
            </a:r>
            <a:r>
              <a:rPr lang="zh-CN" altLang="en-US" dirty="0" smtClean="0"/>
              <a:t>推出之前，中间阶层，无从可选。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大部分都是选用了跟小公司一样的平台。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904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业界有很多杰出的开源监控系统。我们在早期，一直在用</a:t>
            </a:r>
            <a:r>
              <a:rPr lang="en-US" altLang="zh-CN" dirty="0" err="1" smtClean="0"/>
              <a:t>zabbix</a:t>
            </a:r>
            <a:r>
              <a:rPr lang="zh-CN" altLang="en-US" dirty="0" smtClean="0"/>
              <a:t>。帮我们解决了很多问题。</a:t>
            </a:r>
            <a:endParaRPr lang="en-US" altLang="zh-CN" dirty="0" smtClean="0"/>
          </a:p>
          <a:p>
            <a:r>
              <a:rPr lang="zh-CN" altLang="en-US" dirty="0" smtClean="0"/>
              <a:t>不过随着业务体量的增大：</a:t>
            </a:r>
            <a:endParaRPr lang="en-US" altLang="zh-CN" dirty="0" smtClean="0"/>
          </a:p>
          <a:p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3k-1w</a:t>
            </a:r>
          </a:p>
          <a:p>
            <a:r>
              <a:rPr lang="en-US" altLang="zh-CN" dirty="0" smtClean="0"/>
              <a:t>+</a:t>
            </a:r>
            <a:r>
              <a:rPr lang="zh-CN" altLang="en-US" dirty="0" smtClean="0"/>
              <a:t> 监控数据量的增大</a:t>
            </a:r>
            <a:endParaRPr lang="en-US" altLang="zh-CN" dirty="0" smtClean="0"/>
          </a:p>
          <a:p>
            <a:r>
              <a:rPr lang="en-US" altLang="zh-CN" dirty="0" smtClean="0"/>
              <a:t>+</a:t>
            </a:r>
            <a:r>
              <a:rPr lang="zh-CN" altLang="en-US" dirty="0" smtClean="0"/>
              <a:t> 使用用户角色的变化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不过随着业务的快速发展，以及互联网公司特有的一些需求，现有的开源的监控系统在性能、扩展性、和用户的使用效率方面，已经无法支撑了。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288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这就是我们的定位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在开源软件无法解决的量级，又不需要公司投入一个团队的人力去自研。去满足运维场景的需求。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小微也很优秀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业界互联网公司争相选用的监控解决方案。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804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475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046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统一的计算模型</a:t>
            </a:r>
            <a:endParaRPr lang="en-US" altLang="zh-CN" dirty="0" smtClean="0"/>
          </a:p>
          <a:p>
            <a:r>
              <a:rPr lang="zh-CN" altLang="en-US" dirty="0" smtClean="0"/>
              <a:t>复用</a:t>
            </a:r>
            <a:r>
              <a:rPr lang="en-US" altLang="zh-CN" dirty="0" smtClean="0"/>
              <a:t>Open-Falcon</a:t>
            </a:r>
            <a:r>
              <a:rPr lang="zh-CN" altLang="en-US" dirty="0" smtClean="0"/>
              <a:t>的绘图、报警链路</a:t>
            </a:r>
            <a:r>
              <a:rPr lang="en-US" altLang="zh-CN" sz="1200" dirty="0" err="1" smtClean="0">
                <a:ea typeface="+mn-ea"/>
              </a:rPr>
              <a:t>Nodata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634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统一的计算模型</a:t>
            </a:r>
            <a:endParaRPr lang="en-US" altLang="zh-CN" dirty="0" smtClean="0"/>
          </a:p>
          <a:p>
            <a:r>
              <a:rPr lang="zh-CN" altLang="en-US" dirty="0" smtClean="0"/>
              <a:t>复用</a:t>
            </a:r>
            <a:r>
              <a:rPr lang="en-US" altLang="zh-CN" dirty="0" smtClean="0"/>
              <a:t>Open-Falcon</a:t>
            </a:r>
            <a:r>
              <a:rPr lang="zh-CN" altLang="en-US" dirty="0" smtClean="0"/>
              <a:t>的绘图、报警链路</a:t>
            </a:r>
            <a:r>
              <a:rPr lang="en-US" altLang="zh-CN" sz="1200" dirty="0" err="1" smtClean="0">
                <a:ea typeface="+mn-ea"/>
              </a:rPr>
              <a:t>Nodata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838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统一的计算模型</a:t>
            </a:r>
            <a:endParaRPr lang="en-US" altLang="zh-CN" dirty="0" smtClean="0"/>
          </a:p>
          <a:p>
            <a:r>
              <a:rPr lang="zh-CN" altLang="en-US" dirty="0" smtClean="0"/>
              <a:t>复用</a:t>
            </a:r>
            <a:r>
              <a:rPr lang="en-US" altLang="zh-CN" dirty="0" smtClean="0"/>
              <a:t>Open-Falcon</a:t>
            </a:r>
            <a:r>
              <a:rPr lang="zh-CN" altLang="en-US" dirty="0" smtClean="0"/>
              <a:t>的绘图、报警链路</a:t>
            </a:r>
            <a:r>
              <a:rPr lang="en-US" altLang="zh-CN" sz="1200" dirty="0" err="1" smtClean="0">
                <a:ea typeface="+mn-ea"/>
              </a:rPr>
              <a:t>Nodata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484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76" y="3049700"/>
            <a:ext cx="3006090" cy="2286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</p:nvPr>
        </p:nvSpPr>
        <p:spPr>
          <a:xfrm>
            <a:off x="940834" y="1859433"/>
            <a:ext cx="7543800" cy="682322"/>
          </a:xfrm>
        </p:spPr>
        <p:txBody>
          <a:bodyPr>
            <a:normAutofit/>
          </a:bodyPr>
          <a:lstStyle>
            <a:lvl1pPr>
              <a:defRPr sz="3900">
                <a:solidFill>
                  <a:srgbClr val="F88719"/>
                </a:solidFill>
                <a:latin typeface="FZLanTingHeiS-M-GB" charset="0"/>
                <a:ea typeface="FZLanTingHeiS-M-GB" charset="0"/>
                <a:cs typeface="FZLanTingHeiS-M-GB" charset="0"/>
              </a:defRPr>
            </a:lvl1pPr>
          </a:lstStyle>
          <a:p>
            <a:r>
              <a:rPr kumimoji="1" lang="zh-CN" altLang="en-US" dirty="0" smtClean="0"/>
              <a:t>滴滴</a:t>
            </a:r>
            <a:r>
              <a:rPr kumimoji="1" lang="en-US" altLang="zh-CN" dirty="0" smtClean="0"/>
              <a:t>PPT</a:t>
            </a:r>
            <a:r>
              <a:rPr kumimoji="1" lang="zh-CN" altLang="en-US" dirty="0" smtClean="0"/>
              <a:t>模板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0" hasCustomPrompt="1"/>
          </p:nvPr>
        </p:nvSpPr>
        <p:spPr>
          <a:xfrm>
            <a:off x="934079" y="2555156"/>
            <a:ext cx="3845093" cy="352803"/>
          </a:xfrm>
        </p:spPr>
        <p:txBody>
          <a:bodyPr>
            <a:normAutofit/>
          </a:bodyPr>
          <a:lstStyle>
            <a:lvl1pPr>
              <a:defRPr sz="1275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sz="1275" b="0" i="0" kern="1200" dirty="0" smtClean="0">
                <a:solidFill>
                  <a:schemeClr val="tx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我是副标题点缀的一些小字或刁刁的英文</a:t>
            </a:r>
            <a:endParaRPr kumimoji="1" lang="zh-CN" altLang="en-US" dirty="0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940835" y="3768283"/>
            <a:ext cx="3838335" cy="41433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zh-TW" altLang="en-US" sz="1350" b="0" i="0" spc="0" dirty="0" smtClean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阿翔仔 </a:t>
            </a:r>
            <a:r>
              <a:rPr lang="en-US" altLang="zh-TW" sz="1350" b="0" i="0" spc="0" dirty="0" smtClean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2015/09/09</a:t>
            </a:r>
            <a:endParaRPr lang="en-US" altLang="zh-CN" sz="1350" b="0" i="0" spc="0" dirty="0" smtClean="0">
              <a:solidFill>
                <a:schemeClr val="bg1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3" y="5687060"/>
            <a:ext cx="1452885" cy="4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92510"/>
          </a:xfrm>
        </p:spPr>
        <p:txBody>
          <a:bodyPr/>
          <a:lstStyle>
            <a:lvl1pPr>
              <a:defRPr>
                <a:solidFill>
                  <a:srgbClr val="F88719"/>
                </a:solidFill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4960620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64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944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908"/>
            <a:ext cx="6858000" cy="2387576"/>
          </a:xfrm>
        </p:spPr>
        <p:txBody>
          <a:bodyPr anchor="b"/>
          <a:lstStyle>
            <a:lvl1pPr algn="ctr">
              <a:defRPr sz="421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13"/>
            <a:ext cx="6858000" cy="1655340"/>
          </a:xfrm>
        </p:spPr>
        <p:txBody>
          <a:bodyPr/>
          <a:lstStyle>
            <a:lvl1pPr marL="0" indent="0" algn="ctr">
              <a:buNone/>
              <a:defRPr sz="1687"/>
            </a:lvl1pPr>
            <a:lvl2pPr marL="321457" indent="0" algn="ctr">
              <a:buNone/>
              <a:defRPr sz="1406"/>
            </a:lvl2pPr>
            <a:lvl3pPr marL="642915" indent="0" algn="ctr">
              <a:buNone/>
              <a:defRPr sz="1266"/>
            </a:lvl3pPr>
            <a:lvl4pPr marL="964372" indent="0" algn="ctr">
              <a:buNone/>
              <a:defRPr sz="1125"/>
            </a:lvl4pPr>
            <a:lvl5pPr marL="1285829" indent="0" algn="ctr">
              <a:buNone/>
              <a:defRPr sz="1125"/>
            </a:lvl5pPr>
            <a:lvl6pPr marL="1607287" indent="0" algn="ctr">
              <a:buNone/>
              <a:defRPr sz="1125"/>
            </a:lvl6pPr>
            <a:lvl7pPr marL="1928744" indent="0" algn="ctr">
              <a:buNone/>
              <a:defRPr sz="1125"/>
            </a:lvl7pPr>
            <a:lvl8pPr marL="2250201" indent="0" algn="ctr">
              <a:buNone/>
              <a:defRPr sz="1125"/>
            </a:lvl8pPr>
            <a:lvl9pPr marL="2571659" indent="0" algn="ctr">
              <a:buNone/>
              <a:defRPr sz="112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75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92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46479"/>
            <a:ext cx="7543801" cy="45226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202036"/>
            <a:ext cx="7543800" cy="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8" r:id="rId2"/>
    <p:sldLayoutId id="2147483674" r:id="rId3"/>
    <p:sldLayoutId id="2147483676" r:id="rId4"/>
    <p:sldLayoutId id="2147483677" r:id="rId5"/>
    <p:sldLayoutId id="2147483678" r:id="rId6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rgbClr val="F88719"/>
          </a:solidFill>
          <a:latin typeface="Lantinghei SC Demibold" charset="-122"/>
          <a:ea typeface="Lantinghei SC Demibold" charset="-122"/>
          <a:cs typeface="Lantinghei SC Demibold" charset="-122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600" b="0" i="0" kern="1200">
          <a:solidFill>
            <a:schemeClr val="bg2"/>
          </a:solidFill>
          <a:latin typeface="Lantinghei SC Extralight" charset="-122"/>
          <a:ea typeface="Lantinghei SC Extralight" charset="-122"/>
          <a:cs typeface="Lantinghei SC Extralight" charset="-122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b="0" i="0" kern="1200">
          <a:solidFill>
            <a:schemeClr val="bg2"/>
          </a:solidFill>
          <a:latin typeface="Lantinghei SC Extralight" charset="-122"/>
          <a:ea typeface="Lantinghei SC Extralight" charset="-122"/>
          <a:cs typeface="Lantinghei SC Extralight" charset="-122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100" b="0" i="0" kern="1200">
          <a:solidFill>
            <a:schemeClr val="bg2"/>
          </a:solidFill>
          <a:latin typeface="Lantinghei SC Extralight" charset="-122"/>
          <a:ea typeface="Lantinghei SC Extralight" charset="-122"/>
          <a:cs typeface="Lantinghei SC Extralight" charset="-122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100" b="0" i="0" kern="1200">
          <a:solidFill>
            <a:schemeClr val="bg2"/>
          </a:solidFill>
          <a:latin typeface="Lantinghei SC Extralight" charset="-122"/>
          <a:ea typeface="Lantinghei SC Extralight" charset="-122"/>
          <a:cs typeface="Lantinghei SC Extralight" charset="-122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100" b="0" i="0" kern="1200">
          <a:solidFill>
            <a:schemeClr val="bg2"/>
          </a:solidFill>
          <a:latin typeface="Lantinghei SC Extralight" charset="-122"/>
          <a:ea typeface="Lantinghei SC Extralight" charset="-122"/>
          <a:cs typeface="Lantinghei SC Extralight" charset="-122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-falcon.org/" TargetMode="External"/><Relationship Id="rId4" Type="http://schemas.openxmlformats.org/officeDocument/2006/relationships/hyperlink" Target="https://github.com/open-falcon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falcon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-falcon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Open-Falcon</a:t>
            </a:r>
            <a:r>
              <a:rPr kumimoji="1" lang="zh-CN" altLang="en-US" dirty="0" smtClean="0"/>
              <a:t>在运维场景的应用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40834" y="2802215"/>
            <a:ext cx="3845093" cy="352803"/>
          </a:xfrm>
        </p:spPr>
        <p:txBody>
          <a:bodyPr/>
          <a:lstStyle/>
          <a:p>
            <a:r>
              <a:rPr kumimoji="1" lang="zh-CN" altLang="en-US" dirty="0" smtClean="0"/>
              <a:t>接入方式、及社区生态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高家升 </a:t>
            </a:r>
            <a:r>
              <a:rPr kumimoji="1" lang="en-US" altLang="zh-CN" dirty="0" smtClean="0"/>
              <a:t>2017.10.28</a:t>
            </a:r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956" y="5055088"/>
            <a:ext cx="1491131" cy="14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典型案例 </a:t>
            </a:r>
            <a:r>
              <a:rPr kumimoji="1" lang="en-US" altLang="zh-CN" sz="3600" dirty="0" smtClean="0"/>
              <a:t>—</a:t>
            </a:r>
            <a:r>
              <a:rPr kumimoji="1" lang="zh-CN" altLang="en-US" sz="3600" dirty="0" smtClean="0"/>
              <a:t> 滴滴</a:t>
            </a:r>
            <a:endParaRPr kumimoji="1" lang="zh-CN" altLang="en-US" sz="3600" dirty="0"/>
          </a:p>
        </p:txBody>
      </p:sp>
      <p:sp>
        <p:nvSpPr>
          <p:cNvPr id="5" name="椭圆 4"/>
          <p:cNvSpPr/>
          <p:nvPr/>
        </p:nvSpPr>
        <p:spPr>
          <a:xfrm>
            <a:off x="822960" y="1580443"/>
            <a:ext cx="1512711" cy="14915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solidFill>
                  <a:schemeClr val="accent3">
                    <a:lumMod val="10000"/>
                  </a:schemeClr>
                </a:solidFill>
              </a:rPr>
              <a:t>100%</a:t>
            </a:r>
            <a:endParaRPr kumimoji="1" lang="zh-CN" altLang="en-US" sz="2400" b="1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708909" y="1580441"/>
            <a:ext cx="1512711" cy="149156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solidFill>
                  <a:schemeClr val="accent3">
                    <a:lumMod val="10000"/>
                  </a:schemeClr>
                </a:solidFill>
              </a:rPr>
              <a:t>4W+</a:t>
            </a:r>
            <a:endParaRPr kumimoji="1" lang="zh-CN" altLang="en-US" sz="2400" b="1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594859" y="1580442"/>
            <a:ext cx="1512711" cy="14915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solidFill>
                  <a:schemeClr val="accent3">
                    <a:lumMod val="10000"/>
                  </a:schemeClr>
                </a:solidFill>
              </a:rPr>
              <a:t>1</a:t>
            </a:r>
            <a:r>
              <a:rPr kumimoji="1" lang="zh-CN" altLang="en-US" sz="2400" b="1" dirty="0" smtClean="0">
                <a:solidFill>
                  <a:schemeClr val="accent3">
                    <a:lumMod val="10000"/>
                  </a:schemeClr>
                </a:solidFill>
              </a:rPr>
              <a:t>亿</a:t>
            </a:r>
            <a:r>
              <a:rPr kumimoji="1" lang="en-US" altLang="zh-CN" sz="2400" b="1" dirty="0" smtClean="0">
                <a:solidFill>
                  <a:schemeClr val="accent3">
                    <a:lumMod val="10000"/>
                  </a:schemeClr>
                </a:solidFill>
              </a:rPr>
              <a:t>+</a:t>
            </a:r>
            <a:endParaRPr kumimoji="1" lang="zh-CN" altLang="en-US" sz="2400" b="1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270979" y="1580443"/>
            <a:ext cx="1512710" cy="1491569"/>
          </a:xfrm>
          <a:prstGeom prst="ellipse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solidFill>
                  <a:schemeClr val="accent3">
                    <a:lumMod val="10000"/>
                  </a:schemeClr>
                </a:solidFill>
              </a:rPr>
              <a:t>50W/S</a:t>
            </a:r>
            <a:endParaRPr kumimoji="1" lang="zh-CN" altLang="en-US" sz="2400" b="1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2781" y="3200534"/>
            <a:ext cx="138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chemeClr val="accent3">
                    <a:lumMod val="10000"/>
                  </a:schemeClr>
                </a:solidFill>
              </a:rPr>
              <a:t>监控覆盖率</a:t>
            </a:r>
            <a:endParaRPr kumimoji="1" lang="zh-CN" altLang="en-US" b="1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08908" y="3204004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3">
                    <a:lumMod val="10000"/>
                  </a:schemeClr>
                </a:solidFill>
              </a:rPr>
              <a:t>Agent</a:t>
            </a:r>
            <a:r>
              <a:rPr kumimoji="1" lang="zh-CN" altLang="en-US" b="1" dirty="0">
                <a:solidFill>
                  <a:schemeClr val="accent3">
                    <a:lumMod val="10000"/>
                  </a:schemeClr>
                </a:solidFill>
              </a:rPr>
              <a:t>装机量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94859" y="3200534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accent3">
                    <a:lumMod val="10000"/>
                  </a:schemeClr>
                </a:solidFill>
              </a:rPr>
              <a:t>监控采集项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70978" y="3200534"/>
            <a:ext cx="151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accent3">
                    <a:lumMod val="10000"/>
                  </a:schemeClr>
                </a:solidFill>
              </a:rPr>
              <a:t>吞吐量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704144" y="3939823"/>
            <a:ext cx="7543800" cy="226906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基于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Open-Falcon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的二次开发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zh-CN" altLang="en-US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完美对接内部运维自动化平台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zh-CN" altLang="en-US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业务监控埋点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zh-CN" altLang="en-US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智能报警建设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endParaRPr kumimoji="1" lang="en-US" altLang="zh-CN" sz="16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典型案例 </a:t>
            </a:r>
            <a:r>
              <a:rPr kumimoji="1" lang="en-US" altLang="zh-CN" sz="3600" dirty="0" smtClean="0"/>
              <a:t>—</a:t>
            </a:r>
            <a:r>
              <a:rPr kumimoji="1" lang="zh-CN" altLang="en-US" sz="3600" dirty="0" smtClean="0"/>
              <a:t> 其他</a:t>
            </a:r>
            <a:endParaRPr kumimoji="1" lang="zh-CN" altLang="en-US" sz="3600" dirty="0"/>
          </a:p>
        </p:txBody>
      </p:sp>
      <p:sp>
        <p:nvSpPr>
          <p:cNvPr id="4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4960620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小米</a:t>
            </a:r>
            <a:endParaRPr kumimoji="1" lang="en-US" altLang="zh-CN" sz="2400" dirty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en-US" altLang="zh-CN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监控覆盖率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100%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，所有生产环境应用</a:t>
            </a:r>
            <a:endParaRPr kumimoji="1" lang="en-US" altLang="zh-CN" sz="16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 对接运维平台、支持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ping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监控、多机房架构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  美团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生产环境广泛应用，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1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万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+agent</a:t>
            </a: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 集成服务树、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ping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监控、多机房架构支持、报警第二接收人支持</a:t>
            </a:r>
            <a:endParaRPr kumimoji="1" lang="en-US" altLang="zh-CN" sz="16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Query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增加正则</a:t>
            </a:r>
            <a:endParaRPr kumimoji="1" lang="en-US" altLang="zh-CN" sz="1600" dirty="0">
              <a:solidFill>
                <a:schemeClr val="accent1">
                  <a:lumMod val="10000"/>
                </a:schemeClr>
              </a:solidFill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zh-CN" altLang="en-US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赶集</a:t>
            </a:r>
            <a:endParaRPr kumimoji="1" lang="en-US" altLang="zh-CN" sz="2400" dirty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en-US" altLang="zh-CN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深度定制，用于大数据部门平台服务监控与自动运维</a:t>
            </a:r>
            <a:endParaRPr kumimoji="1" lang="en-US" altLang="zh-CN" sz="16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生产环境已上线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4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SDK</a:t>
            </a:r>
            <a:endParaRPr kumimoji="1" lang="zh-CN" altLang="en-US" sz="3600" dirty="0"/>
          </a:p>
        </p:txBody>
      </p:sp>
      <p:sp>
        <p:nvSpPr>
          <p:cNvPr id="4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4960620"/>
          </a:xfrm>
        </p:spPr>
        <p:txBody>
          <a:bodyPr>
            <a:normAutofit fontScale="85000" lnSpcReduction="10000"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七层</a:t>
            </a:r>
            <a:endParaRPr kumimoji="1" lang="en-US" altLang="zh-CN" sz="2400" dirty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Nginx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Apache</a:t>
            </a: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统计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cps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200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5xx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4xx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latency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availability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throughput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  语言支持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Java / C++ / PHP / Python</a:t>
            </a: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内置统计每个接口的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cps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latency</a:t>
            </a: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内置统计业务关注的指标的性能</a:t>
            </a:r>
            <a:endParaRPr kumimoji="1" lang="en-US" altLang="zh-CN" sz="1600" dirty="0">
              <a:solidFill>
                <a:schemeClr val="accent1">
                  <a:lumMod val="10000"/>
                </a:schemeClr>
              </a:solidFill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zh-CN" altLang="en-US" sz="2400" dirty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框架支持</a:t>
            </a:r>
            <a:endParaRPr kumimoji="1" lang="en-US" altLang="zh-CN" sz="2400" dirty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en-US" altLang="zh-CN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resin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spring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flask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gin</a:t>
            </a:r>
            <a:r>
              <a:rPr kumimoji="1" lang="is-IS" altLang="zh-CN" sz="1600" dirty="0" smtClean="0">
                <a:solidFill>
                  <a:schemeClr val="accent1">
                    <a:lumMod val="10000"/>
                  </a:schemeClr>
                </a:solidFill>
              </a:rPr>
              <a:t>…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统计类型</a:t>
            </a:r>
            <a:endParaRPr kumimoji="1" lang="en-US" altLang="zh-CN" sz="2400" dirty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en-US" altLang="zh-CN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Gauge / Meter / Timer / Counter / Histogram</a:t>
            </a:r>
            <a:endParaRPr kumimoji="1" lang="is-IS" altLang="zh-CN" sz="16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5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亮点</a:t>
            </a:r>
            <a:endParaRPr kumimoji="1" lang="zh-CN" altLang="en-US" sz="3600" dirty="0"/>
          </a:p>
        </p:txBody>
      </p:sp>
      <p:sp>
        <p:nvSpPr>
          <p:cNvPr id="4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4960620"/>
          </a:xfrm>
        </p:spPr>
        <p:txBody>
          <a:bodyPr>
            <a:normAutofit lnSpcReduction="10000"/>
          </a:bodyPr>
          <a:lstStyle/>
          <a:p>
            <a:pPr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  <a:defRPr/>
            </a:pPr>
            <a:r>
              <a:rPr lang="zh-CN" altLang="en-US" dirty="0" smtClean="0">
                <a:solidFill>
                  <a:schemeClr val="accent3">
                    <a:lumMod val="10000"/>
                  </a:schemeClr>
                </a:solidFill>
              </a:rPr>
              <a:t> 数据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采集免配置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无须预定义、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agent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自发现、支持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Plugin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、主动推送模式 </a:t>
            </a:r>
            <a:endParaRPr lang="en-US" altLang="zh-CN" dirty="0">
              <a:solidFill>
                <a:schemeClr val="accent3">
                  <a:lumMod val="10000"/>
                </a:schemeClr>
              </a:solidFill>
            </a:endParaRPr>
          </a:p>
          <a:p>
            <a:pPr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  <a:defRPr/>
            </a:pPr>
            <a:r>
              <a:rPr lang="zh-CN" altLang="en-US" dirty="0" smtClean="0">
                <a:solidFill>
                  <a:schemeClr val="accent3">
                    <a:lumMod val="10000"/>
                  </a:schemeClr>
                </a:solidFill>
              </a:rPr>
              <a:t> 容量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水平扩展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生产环境每秒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40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多万次数据收集、告警、存储、绘图</a:t>
            </a:r>
            <a:r>
              <a:rPr lang="en-US" altLang="zh-CN" dirty="0" smtClean="0">
                <a:solidFill>
                  <a:schemeClr val="accent3">
                    <a:lumMod val="10000"/>
                  </a:schemeClr>
                </a:solidFill>
              </a:rPr>
              <a:t>,</a:t>
            </a:r>
            <a:r>
              <a:rPr lang="zh-CN" altLang="en-US" dirty="0" smtClean="0">
                <a:solidFill>
                  <a:schemeClr val="accent3">
                    <a:lumMod val="10000"/>
                  </a:schemeClr>
                </a:solidFill>
              </a:rPr>
              <a:t> 可持续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水平扩展。 </a:t>
            </a:r>
            <a:endParaRPr lang="en-US" altLang="zh-CN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  <a:defRPr/>
            </a:pPr>
            <a:r>
              <a:rPr lang="zh-CN" altLang="en-US" dirty="0" smtClean="0">
                <a:solidFill>
                  <a:schemeClr val="accent3">
                    <a:lumMod val="10000"/>
                  </a:schemeClr>
                </a:solidFill>
              </a:rPr>
              <a:t> 告警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策略自发现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:Web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界面、支持策略模板、模板继承和覆盖、多种告警</a:t>
            </a:r>
            <a:r>
              <a:rPr lang="zh-CN" altLang="en-US" dirty="0" smtClean="0">
                <a:solidFill>
                  <a:schemeClr val="accent3">
                    <a:lumMod val="10000"/>
                  </a:schemeClr>
                </a:solidFill>
              </a:rPr>
              <a:t>方式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、支持回调动作。 </a:t>
            </a:r>
            <a:endParaRPr lang="en-US" altLang="zh-CN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  <a:defRPr/>
            </a:pPr>
            <a:r>
              <a:rPr lang="zh-CN" altLang="en-US" dirty="0" smtClean="0">
                <a:solidFill>
                  <a:schemeClr val="accent3">
                    <a:lumMod val="10000"/>
                  </a:schemeClr>
                </a:solidFill>
              </a:rPr>
              <a:t> 告警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设置人性化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支持最大告警次数、告警级别设置、告警恢复通知、</a:t>
            </a:r>
            <a:r>
              <a:rPr lang="zh-CN" altLang="en-US" dirty="0" smtClean="0">
                <a:solidFill>
                  <a:schemeClr val="accent3">
                    <a:lumMod val="10000"/>
                  </a:schemeClr>
                </a:solidFill>
              </a:rPr>
              <a:t>告警暂停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、不同时段不同阈值、支持维护周期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支持告警合并。 </a:t>
            </a:r>
            <a:endParaRPr lang="en-US" altLang="zh-CN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  <a:defRPr/>
            </a:pP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accent3">
                    <a:lumMod val="10000"/>
                  </a:schemeClr>
                </a:solidFill>
              </a:rPr>
              <a:t>历史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数据高效查询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秒级返回上百个指标一年的历史数据。 </a:t>
            </a:r>
            <a:endParaRPr lang="en-US" altLang="zh-CN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  <a:defRPr/>
            </a:pP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10000"/>
                  </a:schemeClr>
                </a:solidFill>
              </a:rPr>
              <a:t>Dashboard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人性化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多维度的数据展示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用户自定义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Dashboard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等功能。 </a:t>
            </a:r>
            <a:endParaRPr lang="en-US" altLang="zh-CN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  <a:defRPr/>
            </a:pP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accent3">
                    <a:lumMod val="10000"/>
                  </a:schemeClr>
                </a:solidFill>
              </a:rPr>
              <a:t>架构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设计高可用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整个系统无核心单点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易运维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3">
                    <a:lumMod val="10000"/>
                  </a:schemeClr>
                </a:solidFill>
              </a:rPr>
              <a:t>易部署。 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endParaRPr lang="zh-CN" altLang="en-US" sz="2400" dirty="0">
              <a:solidFill>
                <a:schemeClr val="accent3">
                  <a:lumMod val="10000"/>
                </a:schemeClr>
              </a:solidFill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endParaRPr kumimoji="1" lang="is-IS" altLang="zh-CN" sz="16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Open-Falcon</a:t>
            </a:r>
            <a:r>
              <a:rPr kumimoji="1" lang="zh-CN" altLang="en-US" sz="3600" dirty="0" smtClean="0"/>
              <a:t>架构图</a:t>
            </a:r>
            <a:endParaRPr kumimoji="1"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1" y="1344706"/>
            <a:ext cx="7665459" cy="505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68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Agent</a:t>
            </a:r>
            <a:endParaRPr kumimoji="1" lang="zh-CN" altLang="en-US" sz="3600" dirty="0"/>
          </a:p>
        </p:txBody>
      </p:sp>
      <p:sp>
        <p:nvSpPr>
          <p:cNvPr id="4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4960620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kumimoji="1" lang="en-US" altLang="zh-CN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974725" y="1592580"/>
            <a:ext cx="7543800" cy="49606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采集机器基础指标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  采集插件监控指标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zh-CN" altLang="en-US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 收集业务推送指标</a:t>
            </a:r>
            <a:endParaRPr kumimoji="1" lang="en-US" altLang="zh-CN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3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Transfer</a:t>
            </a:r>
            <a:endParaRPr kumimoji="1" lang="zh-CN" altLang="en-US" sz="3600" dirty="0"/>
          </a:p>
        </p:txBody>
      </p:sp>
      <p:sp>
        <p:nvSpPr>
          <p:cNvPr id="4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4960620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对接收到的数据做合法性校验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  转发数据给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graph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和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judge</a:t>
            </a: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  统一的数据接入层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支持级联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数据分片（一致性哈希）</a:t>
            </a:r>
            <a:endParaRPr kumimoji="1" lang="en-US" altLang="zh-CN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4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Judge</a:t>
            </a:r>
            <a:endParaRPr kumimoji="1" lang="zh-CN" altLang="en-US" sz="3600" dirty="0"/>
          </a:p>
        </p:txBody>
      </p:sp>
      <p:sp>
        <p:nvSpPr>
          <p:cNvPr id="4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4960620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对接收到的数据按阈值进行判断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  到达阈值的数据，触发报警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event</a:t>
            </a: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使用内存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数据驱动触发</a:t>
            </a:r>
            <a:endParaRPr kumimoji="1" lang="en-US" altLang="zh-CN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59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Graph</a:t>
            </a:r>
            <a:endParaRPr kumimoji="1" lang="zh-CN" altLang="en-US" sz="3600" dirty="0"/>
          </a:p>
        </p:txBody>
      </p:sp>
      <p:sp>
        <p:nvSpPr>
          <p:cNvPr id="4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4960620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操作本地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RRD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，对数据进行存储和查询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  生成数据索引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合并对</a:t>
            </a:r>
            <a:r>
              <a:rPr kumimoji="1" lang="en-US" altLang="zh-CN" sz="2400" dirty="0" err="1" smtClean="0">
                <a:solidFill>
                  <a:schemeClr val="accent1">
                    <a:lumMod val="10000"/>
                  </a:schemeClr>
                </a:solidFill>
              </a:rPr>
              <a:t>rrd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的写操作，降低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I/O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的消耗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分时间片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flush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磁盘，避免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I/O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峰值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为什么是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RRD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而不是</a:t>
            </a:r>
            <a:r>
              <a:rPr kumimoji="1" lang="en-US" altLang="zh-CN" sz="2400" dirty="0" err="1" smtClean="0">
                <a:solidFill>
                  <a:schemeClr val="accent1">
                    <a:lumMod val="10000"/>
                  </a:schemeClr>
                </a:solidFill>
              </a:rPr>
              <a:t>opentsdb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2400" dirty="0" err="1" smtClean="0">
                <a:solidFill>
                  <a:schemeClr val="accent1">
                    <a:lumMod val="10000"/>
                  </a:schemeClr>
                </a:solidFill>
              </a:rPr>
              <a:t>InfluxDB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等 ？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225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Query</a:t>
            </a:r>
            <a:endParaRPr kumimoji="1" lang="zh-CN" altLang="en-US" sz="3600" dirty="0"/>
          </a:p>
        </p:txBody>
      </p:sp>
      <p:sp>
        <p:nvSpPr>
          <p:cNvPr id="4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4960620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统一的数据查询接口、屏蔽存储数据分片细节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与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transfer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的哈希算法保持一致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内容简介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监控系统的重要性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Open-Falcon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详解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接入方式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 社区介绍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/>
            <a:r>
              <a:rPr lang="zh-CN" altLang="en-US" sz="3600" dirty="0"/>
              <a:t>报警配置</a:t>
            </a:r>
            <a:endParaRPr lang="zh-CN" altLang="zh-CN" sz="3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22325" y="1594839"/>
            <a:ext cx="7543800" cy="496062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报警配置模板的继承和覆盖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tag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化的报警策略配置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zh-CN" altLang="en-US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 实例上下线自动变更监控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Calibri" panose="020F0502020204030204" pitchFamily="34" charset="0"/>
              <a:buNone/>
              <a:defRPr/>
            </a:pPr>
            <a:endParaRPr kumimoji="1" lang="en-US" altLang="zh-CN" sz="20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39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zh-CN" altLang="zh-CN" sz="3375" dirty="0"/>
              <a:t>tag化</a:t>
            </a:r>
            <a:r>
              <a:rPr lang="zh-CN" altLang="en-US" sz="3375" dirty="0"/>
              <a:t>的报警</a:t>
            </a:r>
            <a:r>
              <a:rPr lang="zh-CN" altLang="zh-CN" sz="3600" dirty="0"/>
              <a:t>策略</a:t>
            </a:r>
            <a:r>
              <a:rPr lang="zh-CN" altLang="en-US" sz="3375" dirty="0"/>
              <a:t>配置</a:t>
            </a:r>
            <a:endParaRPr lang="zh-CN" altLang="zh-CN" sz="3375" dirty="0"/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964406" y="1606228"/>
            <a:ext cx="7474148" cy="17145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5715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889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778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22225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667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31242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35814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40386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44958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50000"/>
              </a:lnSpc>
            </a:pPr>
            <a:r>
              <a:rPr lang="zh-CN" altLang="zh-CN" sz="1898" dirty="0">
                <a:ea typeface="宋体" panose="02010600030101010101" pitchFamily="2" charset="-122"/>
              </a:rPr>
              <a:t>场景一：</a:t>
            </a:r>
            <a:r>
              <a:rPr lang="zh-CN" altLang="zh-CN" sz="1898" dirty="0" smtClean="0">
                <a:ea typeface="宋体" panose="02010600030101010101" pitchFamily="2" charset="-122"/>
              </a:rPr>
              <a:t>hostA所有</a:t>
            </a:r>
            <a:r>
              <a:rPr lang="zh-CN" altLang="zh-CN" sz="1898" dirty="0">
                <a:ea typeface="宋体" panose="02010600030101010101" pitchFamily="2" charset="-122"/>
              </a:rPr>
              <a:t>磁盘分区可用量百分比，小于5%，触发告警</a:t>
            </a:r>
          </a:p>
          <a:p>
            <a:pPr lvl="1">
              <a:lnSpc>
                <a:spcPct val="110000"/>
              </a:lnSpc>
              <a:spcBef>
                <a:spcPts val="2531"/>
              </a:spcBef>
              <a:buSzPct val="100000"/>
              <a:buFont typeface="Lucida Grande" charset="0"/>
              <a:buChar char="✓"/>
            </a:pPr>
            <a:r>
              <a:rPr lang="zh-CN" altLang="zh-CN" sz="1617" dirty="0">
                <a:ea typeface="宋体" panose="02010600030101010101" pitchFamily="2" charset="-122"/>
              </a:rPr>
              <a:t>hostA是一台hadoop的DataNode服务器，共挂载了12块数据盘（data1，data2 ... data12）</a:t>
            </a:r>
            <a:endParaRPr lang="zh-CN" altLang="zh-CN" sz="1266" dirty="0"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>
            <a:spLocks/>
          </p:cNvSpPr>
          <p:nvPr/>
        </p:nvSpPr>
        <p:spPr bwMode="auto">
          <a:xfrm>
            <a:off x="964406" y="2922240"/>
            <a:ext cx="7474148" cy="106374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5715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889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778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22225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667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31242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35814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40386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44958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50000"/>
              </a:lnSpc>
            </a:pPr>
            <a:r>
              <a:rPr lang="zh-CN" altLang="zh-CN" sz="1898" dirty="0">
                <a:ea typeface="宋体" panose="02010600030101010101" pitchFamily="2" charset="-122"/>
              </a:rPr>
              <a:t>解决方案</a:t>
            </a:r>
          </a:p>
          <a:p>
            <a:pPr lvl="1" eaLnBrk="1">
              <a:lnSpc>
                <a:spcPct val="50000"/>
              </a:lnSpc>
              <a:buSzPct val="100000"/>
              <a:buFont typeface="Lucida Grande" charset="0"/>
              <a:buChar char="✓"/>
            </a:pPr>
            <a:r>
              <a:rPr lang="zh-CN" altLang="zh-CN" sz="1687" dirty="0">
                <a:solidFill>
                  <a:srgbClr val="0061FF"/>
                </a:solidFill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metric</a:t>
            </a:r>
            <a:r>
              <a:rPr lang="zh-CN" altLang="zh-CN" sz="1687" dirty="0">
                <a:ea typeface="宋体" panose="02010600030101010101" pitchFamily="2" charset="-122"/>
              </a:rPr>
              <a:t>=df.bytes.free.percent  &amp;&amp; </a:t>
            </a:r>
            <a:r>
              <a:rPr lang="zh-CN" altLang="zh-CN" sz="1687" dirty="0">
                <a:solidFill>
                  <a:srgbClr val="0061FF"/>
                </a:solidFill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endpoint</a:t>
            </a:r>
            <a:r>
              <a:rPr lang="zh-CN" altLang="zh-CN" sz="1687" dirty="0">
                <a:ea typeface="宋体" panose="02010600030101010101" pitchFamily="2" charset="-122"/>
              </a:rPr>
              <a:t>=hostA  &lt; 5%</a:t>
            </a:r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964406" y="4345410"/>
            <a:ext cx="7474148" cy="222684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552450" indent="-55245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857250" indent="-53975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>
              <a:lnSpc>
                <a:spcPct val="50000"/>
              </a:lnSpc>
              <a:spcBef>
                <a:spcPts val="1687"/>
              </a:spcBef>
              <a:buSzPct val="171000"/>
              <a:buFontTx/>
              <a:buChar char="•"/>
            </a:pPr>
            <a:r>
              <a:rPr lang="zh-CN" altLang="zh-CN" sz="1969" dirty="0">
                <a:ea typeface="宋体" panose="02010600030101010101" pitchFamily="2" charset="-122"/>
              </a:rPr>
              <a:t>场景二</a:t>
            </a:r>
            <a:endParaRPr lang="zh-CN" altLang="zh-CN" sz="1898" dirty="0">
              <a:ea typeface="宋体" panose="02010600030101010101" pitchFamily="2" charset="-122"/>
            </a:endParaRPr>
          </a:p>
          <a:p>
            <a:pPr lvl="1">
              <a:lnSpc>
                <a:spcPct val="50000"/>
              </a:lnSpc>
              <a:spcBef>
                <a:spcPts val="2461"/>
              </a:spcBef>
              <a:buSzPct val="100000"/>
              <a:buFont typeface="Lucida Grande" charset="0"/>
              <a:buChar char="✓"/>
            </a:pPr>
            <a:r>
              <a:rPr lang="zh-CN" altLang="zh-CN" sz="1687" dirty="0">
                <a:ea typeface="宋体" panose="02010600030101010101" pitchFamily="2" charset="-122"/>
              </a:rPr>
              <a:t>只要hostA的root分区可用百分比，小于10%，触发告警</a:t>
            </a:r>
            <a:endParaRPr lang="zh-CN" altLang="zh-CN" sz="1898" dirty="0">
              <a:ea typeface="宋体" panose="02010600030101010101" pitchFamily="2" charset="-122"/>
            </a:endParaRPr>
          </a:p>
          <a:p>
            <a:pPr>
              <a:lnSpc>
                <a:spcPct val="50000"/>
              </a:lnSpc>
              <a:spcBef>
                <a:spcPts val="1687"/>
              </a:spcBef>
              <a:buSzPct val="171000"/>
              <a:buFontTx/>
              <a:buChar char="•"/>
            </a:pPr>
            <a:endParaRPr lang="zh-CN" altLang="zh-CN" sz="1898" dirty="0">
              <a:ea typeface="宋体" panose="02010600030101010101" pitchFamily="2" charset="-122"/>
            </a:endParaRPr>
          </a:p>
          <a:p>
            <a:pPr>
              <a:lnSpc>
                <a:spcPct val="50000"/>
              </a:lnSpc>
              <a:spcBef>
                <a:spcPts val="1687"/>
              </a:spcBef>
              <a:buSzPct val="171000"/>
              <a:buFontTx/>
              <a:buChar char="•"/>
            </a:pPr>
            <a:r>
              <a:rPr lang="zh-CN" altLang="zh-CN" sz="1969" dirty="0">
                <a:ea typeface="宋体" panose="02010600030101010101" pitchFamily="2" charset="-122"/>
              </a:rPr>
              <a:t>解决方案</a:t>
            </a:r>
          </a:p>
          <a:p>
            <a:pPr lvl="1">
              <a:lnSpc>
                <a:spcPct val="50000"/>
              </a:lnSpc>
              <a:spcBef>
                <a:spcPts val="2320"/>
              </a:spcBef>
              <a:buSzPct val="100000"/>
              <a:buFont typeface="Lucida Grande" charset="0"/>
              <a:buChar char="✓"/>
            </a:pPr>
            <a:r>
              <a:rPr lang="zh-CN" altLang="zh-CN" sz="1547" dirty="0">
                <a:solidFill>
                  <a:srgbClr val="0056D6"/>
                </a:solidFill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metric</a:t>
            </a:r>
            <a:r>
              <a:rPr lang="zh-CN" altLang="zh-CN" sz="1547" dirty="0">
                <a:ea typeface="宋体" panose="02010600030101010101" pitchFamily="2" charset="-122"/>
              </a:rPr>
              <a:t>=df.bytes.free.percent &amp;&amp; </a:t>
            </a:r>
            <a:r>
              <a:rPr lang="zh-CN" altLang="zh-CN" sz="1547" dirty="0">
                <a:solidFill>
                  <a:srgbClr val="0061FF"/>
                </a:solidFill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endpoint</a:t>
            </a:r>
            <a:r>
              <a:rPr lang="zh-CN" altLang="zh-CN" sz="1547" dirty="0">
                <a:ea typeface="宋体" panose="02010600030101010101" pitchFamily="2" charset="-122"/>
              </a:rPr>
              <a:t>=hostA &amp;&amp; </a:t>
            </a:r>
            <a:r>
              <a:rPr lang="zh-CN" altLang="zh-CN" sz="1547" dirty="0">
                <a:solidFill>
                  <a:srgbClr val="0061FF"/>
                </a:solidFill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mount</a:t>
            </a:r>
            <a:r>
              <a:rPr lang="zh-CN" altLang="zh-CN" sz="1547" dirty="0">
                <a:ea typeface="宋体" panose="02010600030101010101" pitchFamily="2" charset="-122"/>
              </a:rPr>
              <a:t>=/root &lt; 10%</a:t>
            </a:r>
            <a:endParaRPr lang="zh-CN" altLang="zh-CN" sz="1266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7096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zh-CN" altLang="zh-CN" sz="3600" dirty="0"/>
              <a:t>模板</a:t>
            </a:r>
            <a:r>
              <a:rPr lang="zh-CN" altLang="zh-CN" sz="3375" dirty="0"/>
              <a:t>继承和覆盖</a:t>
            </a:r>
          </a:p>
        </p:txBody>
      </p:sp>
      <p:pic>
        <p:nvPicPr>
          <p:cNvPr id="26626" name="Picture 2" descr="dropped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64" y="1768078"/>
            <a:ext cx="3293939" cy="2188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627" name="Picture 3" descr="dropped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2" y="4223742"/>
            <a:ext cx="3482578" cy="26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628" name="Rectangle 4"/>
          <p:cNvSpPr>
            <a:spLocks/>
          </p:cNvSpPr>
          <p:nvPr/>
        </p:nvSpPr>
        <p:spPr bwMode="auto">
          <a:xfrm>
            <a:off x="4420195" y="1704542"/>
            <a:ext cx="4500563" cy="2509242"/>
          </a:xfrm>
          <a:prstGeom prst="rect">
            <a:avLst/>
          </a:prstGeom>
          <a:solidFill>
            <a:srgbClr val="D6D6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17500" indent="-3175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571500" indent="-2540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>
              <a:spcBef>
                <a:spcPts val="1687"/>
              </a:spcBef>
              <a:buSzPct val="171000"/>
              <a:buFontTx/>
              <a:buChar char="•"/>
            </a:pPr>
            <a:r>
              <a:rPr lang="zh-CN" altLang="zh-CN" sz="1828" dirty="0"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场景一</a:t>
            </a:r>
          </a:p>
          <a:p>
            <a:pPr lvl="1">
              <a:spcBef>
                <a:spcPts val="1687"/>
              </a:spcBef>
              <a:buSzPct val="100000"/>
              <a:buFont typeface="Zapf Dingbats" charset="0"/>
              <a:buChar char="✦"/>
            </a:pPr>
            <a:r>
              <a:rPr lang="zh-CN" altLang="zh-CN" sz="1477" dirty="0">
                <a:ea typeface="宋体" panose="02010600030101010101" pitchFamily="2" charset="-122"/>
              </a:rPr>
              <a:t>监控FalconHostGroup这个服务器分组下面所有服务器，cpu.idle不能低于10%，否则发送告警给falcon-dev组。</a:t>
            </a:r>
          </a:p>
          <a:p>
            <a:pPr>
              <a:spcBef>
                <a:spcPts val="1687"/>
              </a:spcBef>
              <a:buSzPct val="171000"/>
              <a:buFontTx/>
              <a:buChar char="•"/>
            </a:pPr>
            <a:r>
              <a:rPr lang="zh-CN" altLang="zh-CN" sz="1828" dirty="0"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解决方案</a:t>
            </a:r>
          </a:p>
          <a:p>
            <a:pPr lvl="1">
              <a:spcBef>
                <a:spcPts val="1687"/>
              </a:spcBef>
              <a:buSzPct val="100000"/>
              <a:buFontTx/>
              <a:buAutoNum type="arabicPeriod"/>
            </a:pPr>
            <a:r>
              <a:rPr lang="zh-CN" altLang="zh-CN" sz="1477" dirty="0">
                <a:ea typeface="宋体" panose="02010600030101010101" pitchFamily="2" charset="-122"/>
              </a:rPr>
              <a:t>我们直接给FalconHostGroup分组绑定Template-A即可！</a:t>
            </a:r>
            <a:endParaRPr lang="zh-CN" altLang="zh-CN" sz="1266" dirty="0">
              <a:ea typeface="宋体" panose="02010600030101010101" pitchFamily="2" charset="-122"/>
            </a:endParaRPr>
          </a:p>
        </p:txBody>
      </p:sp>
      <p:sp>
        <p:nvSpPr>
          <p:cNvPr id="26629" name="Rectangle 5"/>
          <p:cNvSpPr>
            <a:spLocks/>
          </p:cNvSpPr>
          <p:nvPr/>
        </p:nvSpPr>
        <p:spPr bwMode="auto">
          <a:xfrm>
            <a:off x="276820" y="4196953"/>
            <a:ext cx="4143375" cy="2455664"/>
          </a:xfrm>
          <a:prstGeom prst="rect">
            <a:avLst/>
          </a:prstGeom>
          <a:solidFill>
            <a:srgbClr val="D6D6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17500" indent="-3175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571500" indent="-2540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>
              <a:spcBef>
                <a:spcPts val="1687"/>
              </a:spcBef>
              <a:buSzPct val="171000"/>
              <a:buFontTx/>
              <a:buChar char="•"/>
            </a:pPr>
            <a:r>
              <a:rPr lang="zh-CN" altLang="zh-CN" sz="1406" dirty="0"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新场景</a:t>
            </a:r>
          </a:p>
          <a:p>
            <a:pPr lvl="1">
              <a:spcBef>
                <a:spcPts val="1687"/>
              </a:spcBef>
              <a:buSzPct val="100000"/>
              <a:buFont typeface="Zapf Dingbats" charset="0"/>
              <a:buChar char="✦"/>
            </a:pPr>
            <a:r>
              <a:rPr lang="zh-CN" altLang="zh-CN" sz="1266" dirty="0">
                <a:ea typeface="宋体" panose="02010600030101010101" pitchFamily="2" charset="-122"/>
              </a:rPr>
              <a:t>在场景一的基础上，监控portal这个分组下面的所有服务器，cpu_idle不能低于</a:t>
            </a:r>
            <a:r>
              <a:rPr lang="zh-CN" altLang="zh-CN" sz="1266" dirty="0"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50%</a:t>
            </a:r>
            <a:r>
              <a:rPr lang="zh-CN" altLang="zh-CN" sz="1266" dirty="0">
                <a:ea typeface="宋体" panose="02010600030101010101" pitchFamily="2" charset="-122"/>
              </a:rPr>
              <a:t>，否则发送告警给</a:t>
            </a:r>
            <a:r>
              <a:rPr lang="zh-CN" altLang="zh-CN" sz="1266" dirty="0"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portal-dev</a:t>
            </a:r>
            <a:r>
              <a:rPr lang="zh-CN" altLang="zh-CN" sz="1266" dirty="0">
                <a:ea typeface="宋体" panose="02010600030101010101" pitchFamily="2" charset="-122"/>
              </a:rPr>
              <a:t>组</a:t>
            </a:r>
          </a:p>
          <a:p>
            <a:pPr>
              <a:spcBef>
                <a:spcPts val="1687"/>
              </a:spcBef>
              <a:buSzPct val="171000"/>
              <a:buFontTx/>
              <a:buChar char="•"/>
            </a:pPr>
            <a:r>
              <a:rPr lang="zh-CN" altLang="zh-CN" sz="1406" dirty="0"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解决方案</a:t>
            </a:r>
          </a:p>
          <a:p>
            <a:pPr lvl="1">
              <a:spcBef>
                <a:spcPts val="914"/>
              </a:spcBef>
              <a:buSzPct val="100000"/>
              <a:buFontTx/>
              <a:buAutoNum type="arabicPeriod"/>
            </a:pPr>
            <a:r>
              <a:rPr lang="zh-CN" altLang="zh-CN" sz="1195" dirty="0">
                <a:ea typeface="宋体" panose="02010600030101010101" pitchFamily="2" charset="-122"/>
              </a:rPr>
              <a:t>维持场景一的解决方案不变</a:t>
            </a:r>
          </a:p>
          <a:p>
            <a:pPr lvl="1">
              <a:spcBef>
                <a:spcPts val="914"/>
              </a:spcBef>
              <a:buSzPct val="100000"/>
              <a:buFontTx/>
              <a:buAutoNum type="arabicPeriod"/>
            </a:pPr>
            <a:r>
              <a:rPr lang="zh-CN" altLang="zh-CN" sz="1195" dirty="0">
                <a:ea typeface="宋体" panose="02010600030101010101" pitchFamily="2" charset="-122"/>
              </a:rPr>
              <a:t>给</a:t>
            </a:r>
            <a:r>
              <a:rPr lang="zh-CN" altLang="zh-CN" sz="1195" dirty="0">
                <a:solidFill>
                  <a:srgbClr val="0042AA"/>
                </a:solidFill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portal</a:t>
            </a:r>
            <a:r>
              <a:rPr lang="zh-CN" altLang="zh-CN" sz="1195" dirty="0">
                <a:ea typeface="宋体" panose="02010600030101010101" pitchFamily="2" charset="-122"/>
              </a:rPr>
              <a:t>分组额外绑定一个子模板</a:t>
            </a:r>
            <a:r>
              <a:rPr lang="zh-CN" altLang="zh-CN" sz="1195" dirty="0">
                <a:solidFill>
                  <a:srgbClr val="0042AA"/>
                </a:solidFill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Template-B</a:t>
            </a:r>
            <a:r>
              <a:rPr lang="zh-CN" altLang="zh-CN" sz="1195" dirty="0">
                <a:ea typeface="宋体" panose="02010600030101010101" pitchFamily="2" charset="-122"/>
              </a:rPr>
              <a:t>，并且覆盖掉其父模板中的</a:t>
            </a:r>
            <a:r>
              <a:rPr lang="zh-CN" altLang="zh-CN" sz="1195" dirty="0">
                <a:solidFill>
                  <a:srgbClr val="0042AA"/>
                </a:solidFill>
                <a:latin typeface="Gill Sans SemiBold" charset="0"/>
                <a:ea typeface="宋体" panose="02010600030101010101" pitchFamily="2" charset="-122"/>
                <a:sym typeface="Gill Sans SemiBold" charset="0"/>
              </a:rPr>
              <a:t>cpu.idle</a:t>
            </a:r>
            <a:r>
              <a:rPr lang="zh-CN" altLang="zh-CN" sz="1195" dirty="0">
                <a:ea typeface="宋体" panose="02010600030101010101" pitchFamily="2" charset="-122"/>
              </a:rPr>
              <a:t>阈值 和 告警接收人</a:t>
            </a:r>
            <a:endParaRPr lang="zh-CN" altLang="zh-CN" sz="1266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0755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zh-CN" altLang="zh-CN" sz="3600" dirty="0"/>
              <a:t>实例上下</a:t>
            </a:r>
            <a:r>
              <a:rPr lang="zh-CN" altLang="zh-CN" sz="3375" dirty="0"/>
              <a:t>线自动变更监控</a:t>
            </a:r>
          </a:p>
        </p:txBody>
      </p:sp>
      <p:pic>
        <p:nvPicPr>
          <p:cNvPr id="31747" name="Picture 3" descr="dropped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2" y="1303734"/>
            <a:ext cx="3625453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8" name="Picture 4" descr="dropped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41" y="1375172"/>
            <a:ext cx="5045273" cy="372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326650" y="5101084"/>
            <a:ext cx="7543800" cy="175691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en-US" altLang="zh-CN" sz="20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000" dirty="0" smtClean="0">
                <a:solidFill>
                  <a:schemeClr val="accent1">
                    <a:lumMod val="10000"/>
                  </a:schemeClr>
                </a:solidFill>
              </a:rPr>
              <a:t>服务树节点 和 </a:t>
            </a:r>
            <a:r>
              <a:rPr kumimoji="1" lang="en-US" altLang="zh-CN" sz="2000" dirty="0" err="1" smtClean="0">
                <a:solidFill>
                  <a:schemeClr val="accent1">
                    <a:lumMod val="10000"/>
                  </a:schemeClr>
                </a:solidFill>
              </a:rPr>
              <a:t>HostGroup</a:t>
            </a:r>
            <a:r>
              <a:rPr kumimoji="1" lang="en-US" altLang="zh-CN" sz="20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000" dirty="0" smtClean="0">
                <a:solidFill>
                  <a:schemeClr val="accent1">
                    <a:lumMod val="10000"/>
                  </a:schemeClr>
                </a:solidFill>
              </a:rPr>
              <a:t>动态对应</a:t>
            </a:r>
            <a:endParaRPr kumimoji="1" lang="en-US" altLang="zh-CN" sz="20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en-US" altLang="zh-CN" sz="15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500" dirty="0" smtClean="0">
                <a:solidFill>
                  <a:schemeClr val="accent1">
                    <a:lumMod val="10000"/>
                  </a:schemeClr>
                </a:solidFill>
              </a:rPr>
              <a:t>服务器进出节点，监控系统自动感知</a:t>
            </a:r>
            <a:endParaRPr kumimoji="1" lang="en-US" altLang="zh-CN" sz="15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en-US" altLang="zh-CN" sz="20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en-US" altLang="zh-CN" sz="2000" dirty="0" err="1" smtClean="0">
                <a:solidFill>
                  <a:schemeClr val="accent1">
                    <a:lumMod val="10000"/>
                  </a:schemeClr>
                </a:solidFill>
              </a:rPr>
              <a:t>HostGroup</a:t>
            </a:r>
            <a:r>
              <a:rPr kumimoji="1" lang="zh-CN" altLang="en-US" sz="2000" dirty="0" smtClean="0">
                <a:solidFill>
                  <a:schemeClr val="accent1">
                    <a:lumMod val="10000"/>
                  </a:schemeClr>
                </a:solidFill>
              </a:rPr>
              <a:t>绑定 策略模板</a:t>
            </a:r>
            <a:endParaRPr kumimoji="1" lang="en-US" altLang="zh-CN" sz="20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en-US" altLang="zh-CN" sz="15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500" dirty="0" smtClean="0">
                <a:solidFill>
                  <a:schemeClr val="accent1">
                    <a:lumMod val="10000"/>
                  </a:schemeClr>
                </a:solidFill>
              </a:rPr>
              <a:t>该</a:t>
            </a:r>
            <a:r>
              <a:rPr kumimoji="1" lang="en-US" altLang="zh-CN" sz="1500" dirty="0" err="1" smtClean="0">
                <a:solidFill>
                  <a:schemeClr val="accent1">
                    <a:lumMod val="10000"/>
                  </a:schemeClr>
                </a:solidFill>
              </a:rPr>
              <a:t>HostGroup</a:t>
            </a:r>
            <a:r>
              <a:rPr kumimoji="1" lang="zh-CN" altLang="en-US" sz="1500" dirty="0" smtClean="0">
                <a:solidFill>
                  <a:schemeClr val="accent1">
                    <a:lumMod val="10000"/>
                  </a:schemeClr>
                </a:solidFill>
              </a:rPr>
              <a:t>下面所有的服务器，自动拥有该模板的所有策略</a:t>
            </a:r>
            <a:endParaRPr kumimoji="1" lang="en-US" altLang="zh-CN" sz="20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8124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12" y="1404193"/>
            <a:ext cx="8520038" cy="506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 txBox="1">
            <a:spLocks noChangeArrowheads="1"/>
          </p:cNvSpPr>
          <p:nvPr/>
        </p:nvSpPr>
        <p:spPr>
          <a:xfrm>
            <a:off x="822960" y="286605"/>
            <a:ext cx="7543800" cy="792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219" kern="1200" spc="-50" baseline="0">
                <a:solidFill>
                  <a:srgbClr val="F88719"/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pPr algn="l"/>
            <a:r>
              <a:rPr lang="zh-CN" altLang="en-US" sz="3600" dirty="0" smtClean="0"/>
              <a:t>监控巡检</a:t>
            </a:r>
            <a:endParaRPr lang="zh-CN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37813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12" y="1454423"/>
            <a:ext cx="8429625" cy="482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 txBox="1">
            <a:spLocks noChangeArrowheads="1"/>
          </p:cNvSpPr>
          <p:nvPr/>
        </p:nvSpPr>
        <p:spPr>
          <a:xfrm>
            <a:off x="822960" y="286605"/>
            <a:ext cx="7543800" cy="792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219" kern="1200" spc="-50" baseline="0">
                <a:solidFill>
                  <a:srgbClr val="F88719"/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pPr algn="l"/>
            <a:r>
              <a:rPr lang="zh-CN" altLang="en-US" sz="3600" dirty="0" smtClean="0"/>
              <a:t>监控巡检</a:t>
            </a:r>
            <a:endParaRPr lang="zh-CN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67500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/>
            <a:r>
              <a:rPr lang="zh-CN" altLang="en-US" sz="3600" dirty="0" smtClean="0"/>
              <a:t>数据接入方式</a:t>
            </a:r>
            <a:endParaRPr lang="zh-CN" altLang="zh-CN" sz="3600" dirty="0"/>
          </a:p>
        </p:txBody>
      </p:sp>
      <p:pic>
        <p:nvPicPr>
          <p:cNvPr id="18434" name="Picture 2" descr="dropped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492" y="2169914"/>
            <a:ext cx="5661422" cy="372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5" name="Rectangle 3"/>
          <p:cNvSpPr>
            <a:spLocks/>
          </p:cNvSpPr>
          <p:nvPr/>
        </p:nvSpPr>
        <p:spPr bwMode="auto">
          <a:xfrm>
            <a:off x="-151805" y="1835254"/>
            <a:ext cx="3518297" cy="422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>
            <a:lvl1pPr marL="889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889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3335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22225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667000" indent="-5715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31242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35814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40386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4495800" indent="-571500" defTabSz="5842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Char char="•"/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lvl="1" eaLnBrk="1"/>
            <a:r>
              <a:rPr lang="zh-CN" altLang="zh-CN" sz="2953" dirty="0">
                <a:ea typeface="宋体" panose="02010600030101010101" pitchFamily="2" charset="-122"/>
              </a:rPr>
              <a:t>场景</a:t>
            </a:r>
          </a:p>
          <a:p>
            <a:pPr lvl="2" eaLnBrk="1"/>
            <a:r>
              <a:rPr lang="zh-CN" altLang="zh-CN" sz="1336" dirty="0">
                <a:ea typeface="宋体" panose="02010600030101010101" pitchFamily="2" charset="-122"/>
              </a:rPr>
              <a:t>线上某服务的qps、在线人数</a:t>
            </a:r>
          </a:p>
          <a:p>
            <a:pPr lvl="2" eaLnBrk="1"/>
            <a:r>
              <a:rPr lang="zh-CN" altLang="zh-CN" sz="1336" dirty="0">
                <a:ea typeface="宋体" panose="02010600030101010101" pitchFamily="2" charset="-122"/>
              </a:rPr>
              <a:t>某个接口的响应时间</a:t>
            </a:r>
          </a:p>
          <a:p>
            <a:pPr lvl="2" eaLnBrk="1"/>
            <a:r>
              <a:rPr lang="zh-CN" altLang="zh-CN" sz="1336" dirty="0">
                <a:ea typeface="宋体" panose="02010600030101010101" pitchFamily="2" charset="-122"/>
              </a:rPr>
              <a:t>某个页面的状态码（500、200）</a:t>
            </a:r>
          </a:p>
          <a:p>
            <a:pPr lvl="2" eaLnBrk="1"/>
            <a:r>
              <a:rPr lang="zh-CN" altLang="zh-CN" sz="1336" dirty="0">
                <a:ea typeface="宋体" panose="02010600030101010101" pitchFamily="2" charset="-122"/>
              </a:rPr>
              <a:t>某个接口的请求出错次数</a:t>
            </a:r>
          </a:p>
          <a:p>
            <a:pPr lvl="2" eaLnBrk="1"/>
            <a:r>
              <a:rPr lang="zh-CN" altLang="zh-CN" sz="1336" dirty="0">
                <a:ea typeface="宋体" panose="02010600030101010101" pitchFamily="2" charset="-122"/>
              </a:rPr>
              <a:t>某个业务的每分钟的收入统计</a:t>
            </a:r>
          </a:p>
          <a:p>
            <a:pPr lvl="2" eaLnBrk="1"/>
            <a:r>
              <a:rPr lang="zh-CN" altLang="zh-CN" sz="1336" dirty="0">
                <a:ea typeface="宋体" panose="02010600030101010101" pitchFamily="2" charset="-122"/>
              </a:rPr>
              <a:t>......</a:t>
            </a:r>
            <a:endParaRPr lang="zh-CN" altLang="zh-CN" sz="1266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590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/>
            <a:r>
              <a:rPr lang="zh-CN" altLang="zh-CN" sz="3600" dirty="0" smtClean="0"/>
              <a:t>历史数据获取</a:t>
            </a:r>
            <a:endParaRPr lang="zh-CN" altLang="zh-CN" sz="3600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23305" y="6402586"/>
            <a:ext cx="5948958" cy="383977"/>
          </a:xfrm>
        </p:spPr>
        <p:txBody>
          <a:bodyPr>
            <a:normAutofit/>
          </a:bodyPr>
          <a:lstStyle/>
          <a:p>
            <a:pPr marL="0" indent="0">
              <a:buSzTx/>
              <a:buNone/>
            </a:pPr>
            <a:r>
              <a:rPr lang="zh-CN" altLang="zh-CN" sz="1617" dirty="0">
                <a:ea typeface="宋体" panose="02010600030101010101" pitchFamily="2" charset="-122"/>
              </a:rPr>
              <a:t>所有push到open-falcon的数据，都可以通过API获取到。</a:t>
            </a:r>
            <a:endParaRPr lang="zh-CN" altLang="zh-CN" sz="1266" dirty="0">
              <a:ea typeface="宋体" panose="02010600030101010101" pitchFamily="2" charset="-122"/>
            </a:endParaRPr>
          </a:p>
        </p:txBody>
      </p:sp>
      <p:pic>
        <p:nvPicPr>
          <p:cNvPr id="38915" name="Picture 3" descr="dropped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60" y="1651993"/>
            <a:ext cx="3177853" cy="460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6" name="AutoShape 4" descr="tile_paper_blue.jpeg"/>
          <p:cNvSpPr>
            <a:spLocks/>
          </p:cNvSpPr>
          <p:nvPr/>
        </p:nvSpPr>
        <p:spPr bwMode="auto">
          <a:xfrm>
            <a:off x="4411266" y="3268266"/>
            <a:ext cx="892969" cy="892969"/>
          </a:xfrm>
          <a:prstGeom prst="rightArrow">
            <a:avLst>
              <a:gd name="adj1" fmla="val 32000"/>
              <a:gd name="adj2" fmla="val 44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/>
            <a:endParaRPr lang="zh-CN" altLang="zh-CN" sz="2812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pic>
        <p:nvPicPr>
          <p:cNvPr id="38917" name="Picture 5" descr="dropped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672" y="1616273"/>
            <a:ext cx="3168923" cy="467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27794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zh-CN" altLang="zh-CN" sz="3600" dirty="0" smtClean="0">
                <a:ea typeface="宋体" panose="02010600030101010101" pitchFamily="2" charset="-122"/>
              </a:rPr>
              <a:t>文档</a:t>
            </a:r>
            <a:endParaRPr lang="zh-CN" altLang="zh-CN" sz="1266" dirty="0">
              <a:ea typeface="宋体" panose="02010600030101010101" pitchFamily="2" charset="-122"/>
            </a:endParaRPr>
          </a:p>
        </p:txBody>
      </p:sp>
      <p:pic>
        <p:nvPicPr>
          <p:cNvPr id="40963" name="Picture 3" descr="droppedIm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0787" y="3549217"/>
            <a:ext cx="2303859" cy="230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22960" y="1181971"/>
            <a:ext cx="68795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accent2">
                    <a:lumMod val="10000"/>
                  </a:schemeClr>
                </a:solidFill>
              </a:rPr>
              <a:t>官</a:t>
            </a:r>
            <a:r>
              <a:rPr lang="en-US" altLang="zh-CN" sz="2400" dirty="0" smtClean="0">
                <a:solidFill>
                  <a:schemeClr val="accent2">
                    <a:lumMod val="10000"/>
                  </a:schemeClr>
                </a:solidFill>
              </a:rPr>
              <a:t>   </a:t>
            </a:r>
            <a:r>
              <a:rPr lang="zh-CN" altLang="en-US" sz="2400" dirty="0" smtClean="0">
                <a:solidFill>
                  <a:schemeClr val="accent2">
                    <a:lumMod val="10000"/>
                  </a:schemeClr>
                </a:solidFill>
              </a:rPr>
              <a:t>网：</a:t>
            </a:r>
            <a:r>
              <a:rPr lang="zh-CN" altLang="zh-CN" sz="2400" u="sng" dirty="0" smtClean="0">
                <a:solidFill>
                  <a:schemeClr val="accent2">
                    <a:lumMod val="10000"/>
                  </a:schemeClr>
                </a:solidFill>
                <a:hlinkClick r:id="rId3"/>
              </a:rPr>
              <a:t>http</a:t>
            </a:r>
            <a:r>
              <a:rPr lang="zh-CN" altLang="zh-CN" sz="2400" u="sng" dirty="0">
                <a:solidFill>
                  <a:schemeClr val="accent2">
                    <a:lumMod val="10000"/>
                  </a:schemeClr>
                </a:solidFill>
                <a:hlinkClick r:id="rId3"/>
              </a:rPr>
              <a:t>://open-falcon.</a:t>
            </a:r>
            <a:r>
              <a:rPr lang="en-US" altLang="zh-CN" sz="2400" u="sng" dirty="0" smtClean="0">
                <a:solidFill>
                  <a:schemeClr val="accent2">
                    <a:lumMod val="10000"/>
                  </a:schemeClr>
                </a:solidFill>
                <a:hlinkClick r:id="rId3"/>
              </a:rPr>
              <a:t>org</a:t>
            </a:r>
            <a:endParaRPr lang="en-US" altLang="zh-CN" sz="2400" u="sng" dirty="0" smtClean="0">
              <a:solidFill>
                <a:schemeClr val="accent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chemeClr val="accent2">
                    <a:lumMod val="10000"/>
                  </a:schemeClr>
                </a:solidFill>
              </a:rPr>
              <a:t>Github：</a:t>
            </a:r>
            <a:r>
              <a:rPr lang="zh-CN" altLang="zh-CN" sz="2400" dirty="0">
                <a:solidFill>
                  <a:schemeClr val="accent2">
                    <a:lumMod val="10000"/>
                  </a:schemeClr>
                </a:solidFill>
                <a:hlinkClick r:id="rId4"/>
              </a:rPr>
              <a:t>https://github.com/open-</a:t>
            </a:r>
            <a:r>
              <a:rPr lang="zh-CN" altLang="zh-CN" sz="2400" dirty="0" smtClean="0">
                <a:solidFill>
                  <a:schemeClr val="accent2">
                    <a:lumMod val="10000"/>
                  </a:schemeClr>
                </a:solidFill>
                <a:hlinkClick r:id="rId4"/>
              </a:rPr>
              <a:t>falcon</a:t>
            </a:r>
            <a:endParaRPr lang="en-US" altLang="zh-CN" sz="2400" dirty="0" smtClean="0">
              <a:solidFill>
                <a:schemeClr val="accent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chemeClr val="accent2">
                    <a:lumMod val="10000"/>
                  </a:schemeClr>
                </a:solidFill>
              </a:rPr>
              <a:t>QQ讨论组：373249123</a:t>
            </a:r>
            <a:r>
              <a:rPr lang="zh-CN" altLang="en-US" sz="2400" dirty="0">
                <a:solidFill>
                  <a:schemeClr val="accent2">
                    <a:lumMod val="10000"/>
                  </a:schemeClr>
                </a:solidFill>
              </a:rPr>
              <a:t> </a:t>
            </a:r>
            <a:endParaRPr lang="is-IS" altLang="zh-CN" sz="2400" dirty="0" smtClean="0">
              <a:solidFill>
                <a:schemeClr val="accent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chemeClr val="accent2">
                    <a:lumMod val="10000"/>
                  </a:schemeClr>
                </a:solidFill>
              </a:rPr>
              <a:t>微信公众号：</a:t>
            </a:r>
            <a:r>
              <a:rPr lang="zh-CN" altLang="zh-CN" sz="2400" dirty="0" smtClean="0">
                <a:solidFill>
                  <a:schemeClr val="accent2">
                    <a:lumMod val="10000"/>
                  </a:schemeClr>
                </a:solidFill>
              </a:rPr>
              <a:t>OpenFalcon</a:t>
            </a:r>
            <a:endParaRPr lang="en-US" altLang="zh-CN" sz="2400" dirty="0" smtClean="0">
              <a:solidFill>
                <a:schemeClr val="accent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4624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345" y="1730241"/>
            <a:ext cx="365677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750" dirty="0">
                <a:latin typeface="FZLanTingHeiS-DB-GB" charset="0"/>
                <a:ea typeface="FZLanTingHeiS-DB-GB" charset="0"/>
                <a:cs typeface="FZLanTingHeiS-DB-GB" charset="0"/>
              </a:rPr>
              <a:t>THANK</a:t>
            </a:r>
            <a:endParaRPr kumimoji="1" lang="zh-CN" altLang="en-US" sz="6750" dirty="0">
              <a:latin typeface="FZLanTingHeiS-DB-GB" charset="0"/>
              <a:ea typeface="FZLanTingHeiS-DB-GB" charset="0"/>
              <a:cs typeface="FZLanTingHeiS-DB-GB" charset="0"/>
            </a:endParaRPr>
          </a:p>
          <a:p>
            <a:r>
              <a:rPr kumimoji="1" lang="en-US" altLang="zh-CN" sz="6750" dirty="0">
                <a:latin typeface="FZLanTingHeiS-DB-GB" charset="0"/>
                <a:ea typeface="FZLanTingHeiS-DB-GB" charset="0"/>
                <a:cs typeface="FZLanTingHeiS-DB-GB" charset="0"/>
              </a:rPr>
              <a:t>YOU</a:t>
            </a:r>
            <a:endParaRPr kumimoji="1" lang="zh-CN" altLang="en-US" sz="6750" dirty="0">
              <a:latin typeface="FZLanTingHeiS-DB-GB" charset="0"/>
              <a:ea typeface="FZLanTingHeiS-DB-GB" charset="0"/>
              <a:cs typeface="FZLanTingHeiS-DB-GB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3674" y="5791273"/>
            <a:ext cx="1620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北京嘀嘀无限科技发展有限公司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3673" y="5985656"/>
            <a:ext cx="2528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北京市海淀区东北旺路</a:t>
            </a:r>
            <a:r>
              <a:rPr kumimoji="1" lang="en-US" altLang="zh-CN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8</a:t>
            </a:r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号院尚东</a:t>
            </a:r>
            <a:r>
              <a:rPr kumimoji="1" lang="en-US" altLang="zh-CN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·</a:t>
            </a:r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数字山谷</a:t>
            </a:r>
            <a:r>
              <a:rPr kumimoji="1" lang="en-US" altLang="zh-CN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B1</a:t>
            </a:r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号楼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5" y="5348580"/>
            <a:ext cx="866745" cy="282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165" y="5214938"/>
            <a:ext cx="1549945" cy="15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监控的重要性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822960" y="2883877"/>
            <a:ext cx="7543800" cy="377818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lang="en-US" altLang="zh-CN" sz="2400" dirty="0">
                <a:solidFill>
                  <a:schemeClr val="accent2">
                    <a:lumMod val="10000"/>
                  </a:schemeClr>
                </a:solidFill>
              </a:rPr>
              <a:t>【</a:t>
            </a:r>
            <a:r>
              <a:rPr lang="zh-CN" altLang="en-US" sz="2400" dirty="0">
                <a:solidFill>
                  <a:schemeClr val="accent2">
                    <a:lumMod val="10000"/>
                  </a:schemeClr>
                </a:solidFill>
              </a:rPr>
              <a:t>事前</a:t>
            </a:r>
            <a:r>
              <a:rPr lang="en-US" altLang="zh-CN" sz="2400" dirty="0">
                <a:solidFill>
                  <a:schemeClr val="accent2">
                    <a:lumMod val="10000"/>
                  </a:schemeClr>
                </a:solidFill>
              </a:rPr>
              <a:t>】</a:t>
            </a:r>
            <a:r>
              <a:rPr lang="zh-CN" altLang="en-US" sz="2400" dirty="0">
                <a:solidFill>
                  <a:schemeClr val="accent2">
                    <a:lumMod val="10000"/>
                  </a:schemeClr>
                </a:solidFill>
              </a:rPr>
              <a:t>忠实的反应历史的状态和</a:t>
            </a:r>
            <a:r>
              <a:rPr lang="zh-CN" altLang="en-US" sz="2400" dirty="0" smtClean="0">
                <a:solidFill>
                  <a:schemeClr val="accent2">
                    <a:lumMod val="10000"/>
                  </a:schemeClr>
                </a:solidFill>
              </a:rPr>
              <a:t>趋势</a:t>
            </a:r>
            <a:endParaRPr lang="en-US" altLang="zh-CN" sz="2400" dirty="0" smtClean="0">
              <a:solidFill>
                <a:schemeClr val="accent2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lang="en-US" altLang="zh-CN" sz="2400" dirty="0" smtClean="0">
                <a:solidFill>
                  <a:schemeClr val="accent2">
                    <a:lumMod val="10000"/>
                  </a:schemeClr>
                </a:solidFill>
              </a:rPr>
              <a:t>【</a:t>
            </a:r>
            <a:r>
              <a:rPr lang="zh-CN" altLang="en-US" sz="2400" dirty="0" smtClean="0">
                <a:solidFill>
                  <a:schemeClr val="accent2">
                    <a:lumMod val="10000"/>
                  </a:schemeClr>
                </a:solidFill>
              </a:rPr>
              <a:t>事中</a:t>
            </a:r>
            <a:r>
              <a:rPr lang="en-US" altLang="zh-CN" sz="2400" dirty="0" smtClean="0">
                <a:solidFill>
                  <a:schemeClr val="accent2">
                    <a:lumMod val="10000"/>
                  </a:schemeClr>
                </a:solidFill>
              </a:rPr>
              <a:t>】</a:t>
            </a:r>
            <a:r>
              <a:rPr lang="zh-CN" altLang="en-US" sz="2400" dirty="0" smtClean="0">
                <a:solidFill>
                  <a:schemeClr val="accent2">
                    <a:lumMod val="10000"/>
                  </a:schemeClr>
                </a:solidFill>
              </a:rPr>
              <a:t>反馈</a:t>
            </a:r>
            <a:r>
              <a:rPr lang="zh-CN" altLang="en-US" sz="2400" dirty="0">
                <a:solidFill>
                  <a:schemeClr val="accent2">
                    <a:lumMod val="10000"/>
                  </a:schemeClr>
                </a:solidFill>
              </a:rPr>
              <a:t>系统当前的状态</a:t>
            </a:r>
            <a:endParaRPr lang="en-US" altLang="zh-CN" sz="2400" dirty="0">
              <a:solidFill>
                <a:schemeClr val="accent2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lang="en-US" altLang="zh-CN" sz="2400" dirty="0" smtClean="0">
                <a:solidFill>
                  <a:schemeClr val="accent2">
                    <a:lumMod val="10000"/>
                  </a:schemeClr>
                </a:solidFill>
              </a:rPr>
              <a:t>【</a:t>
            </a:r>
            <a:r>
              <a:rPr lang="zh-CN" altLang="en-US" sz="2400" dirty="0" smtClean="0">
                <a:solidFill>
                  <a:schemeClr val="accent2">
                    <a:lumMod val="10000"/>
                  </a:schemeClr>
                </a:solidFill>
              </a:rPr>
              <a:t>事中</a:t>
            </a:r>
            <a:r>
              <a:rPr lang="en-US" altLang="zh-CN" sz="2400" dirty="0" smtClean="0">
                <a:solidFill>
                  <a:schemeClr val="accent2">
                    <a:lumMod val="10000"/>
                  </a:schemeClr>
                </a:solidFill>
              </a:rPr>
              <a:t>】</a:t>
            </a:r>
            <a:r>
              <a:rPr lang="zh-CN" altLang="en-US" sz="2400" dirty="0" smtClean="0">
                <a:solidFill>
                  <a:schemeClr val="accent2">
                    <a:lumMod val="10000"/>
                  </a:schemeClr>
                </a:solidFill>
              </a:rPr>
              <a:t>出现</a:t>
            </a:r>
            <a:r>
              <a:rPr lang="zh-CN" altLang="en-US" sz="2400" dirty="0">
                <a:solidFill>
                  <a:schemeClr val="accent2">
                    <a:lumMod val="10000"/>
                  </a:schemeClr>
                </a:solidFill>
              </a:rPr>
              <a:t>故障，第一时间发出告警</a:t>
            </a:r>
            <a:r>
              <a:rPr lang="zh-CN" altLang="en-US" sz="2400" dirty="0" smtClean="0">
                <a:solidFill>
                  <a:schemeClr val="accent2">
                    <a:lumMod val="10000"/>
                  </a:schemeClr>
                </a:solidFill>
              </a:rPr>
              <a:t>，快速止损</a:t>
            </a:r>
            <a:endParaRPr lang="en-US" altLang="zh-CN" sz="2400" dirty="0" smtClean="0">
              <a:solidFill>
                <a:schemeClr val="accent2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lang="en-US" altLang="zh-CN" sz="2400" dirty="0" smtClean="0">
                <a:solidFill>
                  <a:schemeClr val="accent2">
                    <a:lumMod val="10000"/>
                  </a:schemeClr>
                </a:solidFill>
              </a:rPr>
              <a:t>【</a:t>
            </a:r>
            <a:r>
              <a:rPr lang="zh-CN" altLang="en-US" sz="2400" dirty="0" smtClean="0">
                <a:solidFill>
                  <a:schemeClr val="accent2">
                    <a:lumMod val="10000"/>
                  </a:schemeClr>
                </a:solidFill>
              </a:rPr>
              <a:t>事后</a:t>
            </a:r>
            <a:r>
              <a:rPr lang="en-US" altLang="zh-CN" sz="2400" dirty="0" smtClean="0">
                <a:solidFill>
                  <a:schemeClr val="accent2">
                    <a:lumMod val="10000"/>
                  </a:schemeClr>
                </a:solidFill>
              </a:rPr>
              <a:t>】</a:t>
            </a:r>
            <a:r>
              <a:rPr lang="zh-CN" altLang="en-US" sz="2400" dirty="0" smtClean="0">
                <a:solidFill>
                  <a:schemeClr val="accent2">
                    <a:lumMod val="10000"/>
                  </a:schemeClr>
                </a:solidFill>
              </a:rPr>
              <a:t>追查问题，定位原因</a:t>
            </a:r>
            <a:endParaRPr lang="zh-CN" altLang="en-US" sz="2400" dirty="0">
              <a:solidFill>
                <a:schemeClr val="accent2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kumimoji="1" lang="en-US" altLang="zh-CN" sz="20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kumimoji="1"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822960" y="1719886"/>
            <a:ext cx="476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>
                    <a:lumMod val="10000"/>
                  </a:schemeClr>
                </a:solidFill>
              </a:rPr>
              <a:t>最重要的运维基础组件之一！</a:t>
            </a:r>
            <a:endParaRPr lang="zh-CN" altLang="en-US" sz="2800" b="1" dirty="0">
              <a:solidFill>
                <a:schemeClr val="accent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背景</a:t>
            </a:r>
            <a:endParaRPr kumimoji="1" lang="zh-CN" altLang="en-US" sz="3600" dirty="0"/>
          </a:p>
        </p:txBody>
      </p:sp>
      <p:sp>
        <p:nvSpPr>
          <p:cNvPr id="6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4960620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8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000" dirty="0" smtClean="0">
                <a:solidFill>
                  <a:schemeClr val="accent1">
                    <a:lumMod val="10000"/>
                  </a:schemeClr>
                </a:solidFill>
              </a:rPr>
              <a:t>小公司</a:t>
            </a:r>
            <a:r>
              <a:rPr kumimoji="1" lang="en-US" altLang="zh-CN" sz="2000" dirty="0" smtClean="0">
                <a:solidFill>
                  <a:schemeClr val="accent1">
                    <a:lumMod val="10000"/>
                  </a:schemeClr>
                </a:solidFill>
              </a:rPr>
              <a:t> / </a:t>
            </a:r>
            <a:r>
              <a:rPr kumimoji="1" lang="zh-CN" altLang="en-US" sz="2000" dirty="0" smtClean="0">
                <a:solidFill>
                  <a:schemeClr val="accent1">
                    <a:lumMod val="10000"/>
                  </a:schemeClr>
                </a:solidFill>
              </a:rPr>
              <a:t>创业团队</a:t>
            </a:r>
            <a:endParaRPr kumimoji="1" lang="en-US" altLang="zh-CN" sz="20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400" dirty="0" smtClean="0">
                <a:solidFill>
                  <a:schemeClr val="accent1">
                    <a:lumMod val="10000"/>
                  </a:schemeClr>
                </a:solidFill>
              </a:rPr>
              <a:t> 小于</a:t>
            </a:r>
            <a:r>
              <a:rPr kumimoji="1" lang="en-US" altLang="zh-CN" sz="1400" dirty="0" smtClean="0">
                <a:solidFill>
                  <a:schemeClr val="accent1">
                    <a:lumMod val="10000"/>
                  </a:schemeClr>
                </a:solidFill>
              </a:rPr>
              <a:t>500</a:t>
            </a:r>
            <a:r>
              <a:rPr kumimoji="1" lang="zh-CN" altLang="en-US" sz="1400" dirty="0" smtClean="0">
                <a:solidFill>
                  <a:schemeClr val="accent1">
                    <a:lumMod val="10000"/>
                  </a:schemeClr>
                </a:solidFill>
              </a:rPr>
              <a:t>台服务器规模</a:t>
            </a:r>
            <a:endParaRPr kumimoji="1" lang="en-US" altLang="zh-CN" sz="1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400" dirty="0" smtClean="0">
                <a:solidFill>
                  <a:schemeClr val="accent1">
                    <a:lumMod val="10000"/>
                  </a:schemeClr>
                </a:solidFill>
              </a:rPr>
              <a:t>开源方案： </a:t>
            </a:r>
            <a:r>
              <a:rPr kumimoji="1" lang="en-US" altLang="zh-CN" sz="1400" dirty="0" err="1" smtClean="0">
                <a:solidFill>
                  <a:schemeClr val="accent1">
                    <a:lumMod val="10000"/>
                  </a:schemeClr>
                </a:solidFill>
              </a:rPr>
              <a:t>Zabbix</a:t>
            </a:r>
            <a:r>
              <a:rPr kumimoji="1" lang="zh-CN" altLang="en-US" sz="14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accent1">
                    <a:lumMod val="10000"/>
                  </a:schemeClr>
                </a:solidFill>
              </a:rPr>
              <a:t>Nagios</a:t>
            </a:r>
            <a:r>
              <a:rPr kumimoji="1" lang="zh-CN" altLang="en-US" sz="1400" dirty="0" smtClean="0">
                <a:solidFill>
                  <a:schemeClr val="accent1">
                    <a:lumMod val="10000"/>
                  </a:schemeClr>
                </a:solidFill>
              </a:rPr>
              <a:t>、</a:t>
            </a:r>
            <a:r>
              <a:rPr kumimoji="1" lang="en-US" altLang="zh-CN" sz="1400" dirty="0" smtClean="0">
                <a:solidFill>
                  <a:schemeClr val="accent1">
                    <a:lumMod val="10000"/>
                  </a:schemeClr>
                </a:solidFill>
              </a:rPr>
              <a:t>Cacti </a:t>
            </a:r>
            <a:r>
              <a:rPr kumimoji="1" lang="is-IS" altLang="zh-CN" sz="1400" dirty="0" smtClean="0">
                <a:solidFill>
                  <a:schemeClr val="accent1">
                    <a:lumMod val="10000"/>
                  </a:schemeClr>
                </a:solidFill>
              </a:rPr>
              <a:t>…</a:t>
            </a: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is-IS" altLang="zh-CN" sz="1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400" dirty="0" smtClean="0">
                <a:solidFill>
                  <a:schemeClr val="accent1">
                    <a:lumMod val="10000"/>
                  </a:schemeClr>
                </a:solidFill>
              </a:rPr>
              <a:t>云服务提供商：监控宝、</a:t>
            </a:r>
            <a:r>
              <a:rPr kumimoji="1" lang="en-US" altLang="zh-CN" sz="1400" dirty="0" err="1" smtClean="0">
                <a:solidFill>
                  <a:schemeClr val="accent1">
                    <a:lumMod val="10000"/>
                  </a:schemeClr>
                </a:solidFill>
              </a:rPr>
              <a:t>oneAlert</a:t>
            </a:r>
            <a:r>
              <a:rPr kumimoji="1" lang="zh-CN" altLang="en-US" sz="1400" dirty="0" smtClean="0">
                <a:solidFill>
                  <a:schemeClr val="accent1">
                    <a:lumMod val="10000"/>
                  </a:schemeClr>
                </a:solidFill>
              </a:rPr>
              <a:t>等</a:t>
            </a:r>
            <a:endParaRPr kumimoji="1" lang="en-US" altLang="zh-CN" sz="1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kumimoji="1" lang="en-US" altLang="zh-CN" sz="20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0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000" dirty="0" smtClean="0">
                <a:solidFill>
                  <a:schemeClr val="accent1">
                    <a:lumMod val="10000"/>
                  </a:schemeClr>
                </a:solidFill>
              </a:rPr>
              <a:t>BAT</a:t>
            </a:r>
            <a:r>
              <a:rPr kumimoji="1" lang="zh-CN" altLang="en-US" sz="2000" dirty="0" smtClean="0">
                <a:solidFill>
                  <a:schemeClr val="accent1">
                    <a:lumMod val="10000"/>
                  </a:schemeClr>
                </a:solidFill>
              </a:rPr>
              <a:t>级别</a:t>
            </a:r>
            <a:endParaRPr kumimoji="1" lang="en-US" altLang="zh-CN" sz="20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400" dirty="0" smtClean="0">
                <a:solidFill>
                  <a:schemeClr val="accent1">
                    <a:lumMod val="10000"/>
                  </a:schemeClr>
                </a:solidFill>
              </a:rPr>
              <a:t> 大于</a:t>
            </a:r>
            <a:r>
              <a:rPr kumimoji="1" lang="en-US" altLang="zh-CN" sz="1400" dirty="0" smtClean="0">
                <a:solidFill>
                  <a:schemeClr val="accent1">
                    <a:lumMod val="10000"/>
                  </a:schemeClr>
                </a:solidFill>
              </a:rPr>
              <a:t>10</a:t>
            </a:r>
            <a:r>
              <a:rPr kumimoji="1" lang="zh-CN" altLang="en-US" sz="1400" dirty="0" smtClean="0">
                <a:solidFill>
                  <a:schemeClr val="accent1">
                    <a:lumMod val="10000"/>
                  </a:schemeClr>
                </a:solidFill>
              </a:rPr>
              <a:t>万台服务器</a:t>
            </a:r>
            <a:endParaRPr kumimoji="1" lang="en-US" altLang="zh-CN" sz="1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400" dirty="0" smtClean="0">
                <a:solidFill>
                  <a:schemeClr val="accent1">
                    <a:lumMod val="10000"/>
                  </a:schemeClr>
                </a:solidFill>
              </a:rPr>
              <a:t>投入大量人力，内部自研，与业务严重耦合，无法作为产品推出</a:t>
            </a:r>
            <a:endParaRPr kumimoji="1" lang="en-US" altLang="zh-CN" sz="1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dirty="0" smtClean="0">
                <a:solidFill>
                  <a:schemeClr val="accent1">
                    <a:lumMod val="10000"/>
                  </a:schemeClr>
                </a:solidFill>
              </a:rPr>
              <a:t>   中间阶层</a:t>
            </a:r>
            <a:endParaRPr kumimoji="1" lang="en-US" altLang="zh-CN" sz="20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400" dirty="0" smtClean="0">
                <a:solidFill>
                  <a:schemeClr val="accent1">
                    <a:lumMod val="10000"/>
                  </a:schemeClr>
                </a:solidFill>
              </a:rPr>
              <a:t>无从可选</a:t>
            </a:r>
            <a:endParaRPr kumimoji="1" lang="en-US" altLang="zh-CN" sz="14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err="1" smtClean="0"/>
              <a:t>Zabbix</a:t>
            </a:r>
            <a:r>
              <a:rPr kumimoji="1" lang="zh-CN" altLang="en-US" sz="3600" dirty="0" smtClean="0"/>
              <a:t>的时代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0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0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早期，我们选用</a:t>
            </a:r>
            <a:r>
              <a:rPr kumimoji="1" lang="en-US" altLang="zh-CN" sz="2400" dirty="0" err="1" smtClean="0">
                <a:solidFill>
                  <a:schemeClr val="accent1">
                    <a:lumMod val="10000"/>
                  </a:schemeClr>
                </a:solidFill>
              </a:rPr>
              <a:t>Zabbix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en-US" altLang="zh-CN" sz="1600" dirty="0" err="1" smtClean="0">
                <a:solidFill>
                  <a:schemeClr val="accent1">
                    <a:lumMod val="10000"/>
                  </a:schemeClr>
                </a:solidFill>
              </a:rPr>
              <a:t>Zabbix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是一款优秀的开源的企业级监控系统</a:t>
            </a:r>
            <a:endParaRPr kumimoji="1" lang="en-US" altLang="zh-CN" sz="16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对其进行二次开发、封装、调优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…</a:t>
            </a: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endParaRPr kumimoji="1" lang="en-US" altLang="zh-CN" sz="16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400" dirty="0">
                <a:solidFill>
                  <a:schemeClr val="accent1">
                    <a:lumMod val="10000"/>
                  </a:schemeClr>
                </a:solidFill>
              </a:rPr>
              <a:t>随着公司业务规模的快速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发展</a:t>
            </a:r>
            <a:endParaRPr kumimoji="1" lang="en-US" altLang="zh-CN" sz="24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用户“使用效率”</a:t>
            </a:r>
            <a:r>
              <a:rPr lang="zh-CN" altLang="zh-CN" sz="1800" dirty="0">
                <a:solidFill>
                  <a:srgbClr val="444444"/>
                </a:solidFill>
                <a:ea typeface="宋体" panose="02010600030101010101" pitchFamily="2" charset="-122"/>
              </a:rPr>
              <a:t>低下，学习成本很高</a:t>
            </a: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zh-CN" altLang="zh-CN" sz="1800" dirty="0">
                <a:solidFill>
                  <a:srgbClr val="444444"/>
                </a:solidFill>
                <a:ea typeface="宋体" panose="02010600030101010101" pitchFamily="2" charset="-122"/>
              </a:rPr>
              <a:t>监控系统自身不具备水平扩展能力，无法支撑业务需求</a:t>
            </a: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zh-CN" altLang="zh-CN" sz="1800" dirty="0">
                <a:solidFill>
                  <a:srgbClr val="444444"/>
                </a:solidFill>
                <a:ea typeface="宋体" panose="02010600030101010101" pitchFamily="2" charset="-122"/>
              </a:rPr>
              <a:t>告警策略的维护、变更代价太大，导致运维人员“深陷其中 无法自拔”</a:t>
            </a: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zh-CN" altLang="zh-CN" sz="1800" dirty="0">
                <a:solidFill>
                  <a:srgbClr val="444444"/>
                </a:solidFill>
                <a:ea typeface="宋体" panose="02010600030101010101" pitchFamily="2" charset="-122"/>
              </a:rPr>
              <a:t>不利于自动化，不利于与运维平台等基础设施整合</a:t>
            </a: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544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定位</a:t>
            </a:r>
            <a:endParaRPr kumimoji="1"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1271419" y="2048846"/>
            <a:ext cx="664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2">
                    <a:lumMod val="10000"/>
                  </a:schemeClr>
                </a:solidFill>
              </a:rPr>
              <a:t>Open-Falcon </a:t>
            </a:r>
            <a:r>
              <a:rPr lang="zh-CN" altLang="en-US" sz="2800" b="1" dirty="0" smtClean="0">
                <a:solidFill>
                  <a:schemeClr val="accent2">
                    <a:lumMod val="10000"/>
                  </a:schemeClr>
                </a:solidFill>
              </a:rPr>
              <a:t>互联网企业级监控解决方案</a:t>
            </a:r>
            <a:endParaRPr lang="zh-CN" altLang="en-US" sz="2800" b="1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18042" y="2580821"/>
            <a:ext cx="5217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>
                    <a:lumMod val="10000"/>
                  </a:schemeClr>
                </a:solidFill>
              </a:rPr>
              <a:t>让所有的“中间阶层”有所选！</a:t>
            </a:r>
            <a:endParaRPr lang="zh-CN" altLang="en-US" sz="2800" b="1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924" y="5012950"/>
            <a:ext cx="1402751" cy="14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Open-Falcon</a:t>
            </a:r>
            <a:r>
              <a:rPr kumimoji="1" lang="zh-CN" altLang="en-US" sz="3600" dirty="0" smtClean="0"/>
              <a:t>的设计原则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en-US" altLang="zh-CN" sz="28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800" dirty="0" smtClean="0">
                <a:solidFill>
                  <a:schemeClr val="accent1">
                    <a:lumMod val="10000"/>
                  </a:schemeClr>
                </a:solidFill>
              </a:rPr>
              <a:t>人性化</a:t>
            </a:r>
            <a:endParaRPr kumimoji="1" lang="en-US" altLang="zh-CN" sz="28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800" dirty="0" smtClean="0">
                <a:solidFill>
                  <a:schemeClr val="accent1">
                    <a:lumMod val="10000"/>
                  </a:schemeClr>
                </a:solidFill>
              </a:rPr>
              <a:t>易部署、易运维、易使用</a:t>
            </a:r>
            <a:endParaRPr kumimoji="1" lang="en-US" altLang="zh-CN" sz="18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kumimoji="1" lang="en-US" altLang="zh-CN" sz="28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2800" dirty="0" smtClean="0">
                <a:solidFill>
                  <a:schemeClr val="accent1">
                    <a:lumMod val="10000"/>
                  </a:schemeClr>
                </a:solidFill>
              </a:rPr>
              <a:t>高可用</a:t>
            </a:r>
            <a:endParaRPr kumimoji="1" lang="en-US" altLang="zh-CN" sz="28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800" dirty="0" smtClean="0">
                <a:solidFill>
                  <a:schemeClr val="accent1">
                    <a:lumMod val="10000"/>
                  </a:schemeClr>
                </a:solidFill>
              </a:rPr>
              <a:t>区域自治、多机房支持、无核心单点</a:t>
            </a:r>
            <a:endParaRPr kumimoji="1" lang="en-US" altLang="zh-CN" sz="18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kumimoji="1" lang="zh-CN" altLang="en-US" sz="2800" dirty="0" smtClean="0">
                <a:solidFill>
                  <a:schemeClr val="accent1">
                    <a:lumMod val="10000"/>
                  </a:schemeClr>
                </a:solidFill>
              </a:rPr>
              <a:t>  可扩展</a:t>
            </a:r>
            <a:endParaRPr kumimoji="1" lang="en-US" altLang="zh-CN" sz="28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800" dirty="0" smtClean="0">
                <a:solidFill>
                  <a:schemeClr val="accent1">
                    <a:lumMod val="10000"/>
                  </a:schemeClr>
                </a:solidFill>
              </a:rPr>
              <a:t>水平扩展、插件扩展、功能扩展</a:t>
            </a:r>
            <a:endParaRPr kumimoji="1" lang="en-US" altLang="zh-CN" sz="18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Open-Falcon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71419" y="3769484"/>
            <a:ext cx="54035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>
                    <a:lumMod val="10000"/>
                  </a:schemeClr>
                </a:solidFill>
              </a:rPr>
              <a:t>官方网站：</a:t>
            </a:r>
            <a:r>
              <a:rPr kumimoji="1" lang="en-US" altLang="zh-CN" dirty="0" smtClean="0">
                <a:solidFill>
                  <a:schemeClr val="accent5"/>
                </a:solidFill>
                <a:hlinkClick r:id="rId2"/>
              </a:rPr>
              <a:t>http://open-falcon.org</a:t>
            </a:r>
            <a:endParaRPr kumimoji="1" lang="en-US" altLang="zh-CN" dirty="0" smtClean="0">
              <a:solidFill>
                <a:schemeClr val="accent5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 smtClean="0">
                <a:solidFill>
                  <a:schemeClr val="accent1">
                    <a:lumMod val="10000"/>
                  </a:schemeClr>
                </a:solidFill>
              </a:rPr>
              <a:t>Github</a:t>
            </a:r>
            <a:r>
              <a:rPr kumimoji="1" lang="zh-CN" altLang="en-US" dirty="0" smtClean="0">
                <a:solidFill>
                  <a:schemeClr val="accent1">
                    <a:lumMod val="10000"/>
                  </a:schemeClr>
                </a:solidFill>
              </a:rPr>
              <a:t>：</a:t>
            </a:r>
            <a:r>
              <a:rPr kumimoji="1" lang="en-US" altLang="zh-CN" dirty="0" smtClean="0">
                <a:solidFill>
                  <a:schemeClr val="accent1">
                    <a:lumMod val="10000"/>
                  </a:schemeClr>
                </a:solidFill>
              </a:rPr>
              <a:t>     </a:t>
            </a:r>
            <a:r>
              <a:rPr kumimoji="1" lang="en-US" altLang="zh-CN" dirty="0" smtClean="0">
                <a:solidFill>
                  <a:schemeClr val="accent1">
                    <a:lumMod val="10000"/>
                  </a:schemeClr>
                </a:solidFill>
                <a:hlinkClick r:id="rId3"/>
              </a:rPr>
              <a:t>https://github.com/open-falcon</a:t>
            </a:r>
            <a:endParaRPr kumimoji="1" lang="en-US" altLang="zh-CN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smtClean="0">
                <a:solidFill>
                  <a:schemeClr val="accent1">
                    <a:lumMod val="10000"/>
                  </a:schemeClr>
                </a:solidFill>
              </a:rPr>
              <a:t>QQ</a:t>
            </a:r>
            <a:r>
              <a:rPr kumimoji="1" lang="zh-CN" altLang="en-US" dirty="0" smtClean="0">
                <a:solidFill>
                  <a:schemeClr val="accent1">
                    <a:lumMod val="10000"/>
                  </a:schemeClr>
                </a:solidFill>
              </a:rPr>
              <a:t>讨论组</a:t>
            </a:r>
            <a:r>
              <a:rPr kumimoji="1" lang="zh-CN" altLang="en-US" dirty="0">
                <a:solidFill>
                  <a:schemeClr val="accent1">
                    <a:lumMod val="10000"/>
                  </a:schemeClr>
                </a:solidFill>
              </a:rPr>
              <a:t>：</a:t>
            </a:r>
            <a:r>
              <a:rPr kumimoji="1" lang="zh-CN" altLang="zh-CN" dirty="0">
                <a:solidFill>
                  <a:schemeClr val="accent1">
                    <a:lumMod val="10000"/>
                  </a:schemeClr>
                </a:solidFill>
              </a:rPr>
              <a:t> 373249123</a:t>
            </a:r>
            <a:r>
              <a:rPr kumimoji="1" lang="zh-CN" altLang="en-US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solidFill>
                  <a:schemeClr val="accent1">
                    <a:lumMod val="10000"/>
                  </a:schemeClr>
                </a:solidFill>
              </a:rPr>
              <a:t>微信公众号：</a:t>
            </a:r>
            <a:r>
              <a:rPr kumimoji="1" lang="en-US" altLang="zh-CN" dirty="0" err="1" smtClean="0">
                <a:solidFill>
                  <a:schemeClr val="accent1">
                    <a:lumMod val="10000"/>
                  </a:schemeClr>
                </a:solidFill>
              </a:rPr>
              <a:t>OpenFalcon</a:t>
            </a:r>
            <a:endParaRPr kumimoji="1" lang="en-US" altLang="zh-CN" dirty="0">
              <a:solidFill>
                <a:schemeClr val="accent1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71419" y="2026268"/>
            <a:ext cx="674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2">
                    <a:lumMod val="10000"/>
                  </a:schemeClr>
                </a:solidFill>
              </a:rPr>
              <a:t>Open-Falcon</a:t>
            </a:r>
            <a:r>
              <a:rPr lang="zh-CN" altLang="en-US" sz="2800" b="1" dirty="0" smtClean="0">
                <a:solidFill>
                  <a:schemeClr val="accent2">
                    <a:lumMod val="10000"/>
                  </a:schemeClr>
                </a:solidFill>
              </a:rPr>
              <a:t>是一款优秀的互联网企业级监控系统</a:t>
            </a:r>
            <a:endParaRPr lang="zh-CN" altLang="en-US" sz="2800" b="1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888" y="3927528"/>
            <a:ext cx="1685872" cy="16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Open-Falcon</a:t>
            </a:r>
            <a:r>
              <a:rPr lang="zh-CN" altLang="en-US" sz="3600" dirty="0" smtClean="0"/>
              <a:t>社区</a:t>
            </a:r>
            <a:endParaRPr lang="zh-CN" altLang="en-US" sz="3600" dirty="0"/>
          </a:p>
        </p:txBody>
      </p:sp>
      <p:grpSp>
        <p:nvGrpSpPr>
          <p:cNvPr id="66" name="0303f056-f6ef-4406-8009-c90050541b5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22795" y="1530230"/>
            <a:ext cx="7965968" cy="2510665"/>
            <a:chOff x="785357" y="1415574"/>
            <a:chExt cx="10621289" cy="3347554"/>
          </a:xfrm>
        </p:grpSpPr>
        <p:sp>
          <p:nvSpPr>
            <p:cNvPr id="67" name="îs1iḍé">
              <a:extLst>
                <a:ext uri="{FF2B5EF4-FFF2-40B4-BE49-F238E27FC236}">
                  <a16:creationId xmlns="" xmlns:a16="http://schemas.microsoft.com/office/drawing/2014/main" id="{B1CB6BFC-3563-40CC-A788-53B67327B090}"/>
                </a:ext>
              </a:extLst>
            </p:cNvPr>
            <p:cNvSpPr/>
            <p:nvPr/>
          </p:nvSpPr>
          <p:spPr>
            <a:xfrm>
              <a:off x="9048561" y="1415575"/>
              <a:ext cx="2358085" cy="2463270"/>
            </a:xfrm>
            <a:prstGeom prst="rect">
              <a:avLst/>
            </a:prstGeom>
            <a:solidFill>
              <a:schemeClr val="accent4"/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</a:rPr>
                <a:t/>
              </a:r>
              <a:br>
                <a:rPr lang="zh-CN" altLang="en-US" sz="2000" b="1" dirty="0" smtClean="0">
                  <a:solidFill>
                    <a:schemeClr val="bg1"/>
                  </a:solidFill>
                </a:rPr>
              </a:br>
              <a:r>
                <a:rPr lang="zh-CN" altLang="en-US" sz="2000" b="1" dirty="0" smtClean="0">
                  <a:solidFill>
                    <a:schemeClr val="bg1"/>
                  </a:solidFill>
                </a:rPr>
                <a:t/>
              </a:r>
              <a:br>
                <a:rPr lang="zh-CN" altLang="en-US" sz="2000" b="1" dirty="0" smtClean="0">
                  <a:solidFill>
                    <a:schemeClr val="bg1"/>
                  </a:solidFill>
                </a:rPr>
              </a:br>
              <a:r>
                <a:rPr lang="en-US" altLang="zh-CN" sz="3600" b="1" dirty="0" smtClean="0">
                  <a:solidFill>
                    <a:schemeClr val="bg1"/>
                  </a:solidFill>
                </a:rPr>
                <a:t>900+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ïŝlïḍê">
              <a:extLst>
                <a:ext uri="{FF2B5EF4-FFF2-40B4-BE49-F238E27FC236}">
                  <a16:creationId xmlns="" xmlns:a16="http://schemas.microsoft.com/office/drawing/2014/main" id="{E6D1F964-01C1-467B-8750-0A1FF6104B5C}"/>
                </a:ext>
              </a:extLst>
            </p:cNvPr>
            <p:cNvSpPr/>
            <p:nvPr/>
          </p:nvSpPr>
          <p:spPr>
            <a:xfrm>
              <a:off x="785357" y="1415574"/>
              <a:ext cx="2358085" cy="2463271"/>
            </a:xfrm>
            <a:prstGeom prst="rect">
              <a:avLst/>
            </a:prstGeom>
            <a:solidFill>
              <a:schemeClr val="accent1"/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</a:rPr>
                <a:t/>
              </a:r>
              <a:br>
                <a:rPr lang="zh-CN" altLang="en-US" sz="2000" b="1" dirty="0" smtClean="0">
                  <a:solidFill>
                    <a:schemeClr val="bg1"/>
                  </a:solidFill>
                </a:rPr>
              </a:br>
              <a:r>
                <a:rPr lang="zh-CN" altLang="en-US" sz="2000" b="1" dirty="0" smtClean="0">
                  <a:solidFill>
                    <a:schemeClr val="bg1"/>
                  </a:solidFill>
                </a:rPr>
                <a:t/>
              </a:r>
              <a:br>
                <a:rPr lang="zh-CN" altLang="en-US" sz="2000" b="1" dirty="0" smtClean="0">
                  <a:solidFill>
                    <a:schemeClr val="bg1"/>
                  </a:solidFill>
                </a:rPr>
              </a:br>
              <a:r>
                <a:rPr lang="en-US" altLang="zh-CN" sz="3600" b="1" dirty="0" smtClean="0">
                  <a:solidFill>
                    <a:schemeClr val="bg1"/>
                  </a:solidFill>
                </a:rPr>
                <a:t>2000+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iŝ1ïdè">
              <a:extLst>
                <a:ext uri="{FF2B5EF4-FFF2-40B4-BE49-F238E27FC236}">
                  <a16:creationId xmlns="" xmlns:a16="http://schemas.microsoft.com/office/drawing/2014/main" id="{D61005BD-2BDF-420E-8D4B-2301C9613D24}"/>
                </a:ext>
              </a:extLst>
            </p:cNvPr>
            <p:cNvSpPr/>
            <p:nvPr/>
          </p:nvSpPr>
          <p:spPr>
            <a:xfrm>
              <a:off x="6294159" y="1415574"/>
              <a:ext cx="2358085" cy="2463271"/>
            </a:xfrm>
            <a:prstGeom prst="rect">
              <a:avLst/>
            </a:prstGeom>
            <a:solidFill>
              <a:schemeClr val="accent3"/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</a:rPr>
                <a:t/>
              </a:r>
              <a:br>
                <a:rPr lang="zh-CN" altLang="en-US" sz="2000" b="1" dirty="0" smtClean="0">
                  <a:solidFill>
                    <a:schemeClr val="bg1"/>
                  </a:solidFill>
                </a:rPr>
              </a:br>
              <a:r>
                <a:rPr lang="zh-CN" altLang="en-US" sz="2000" b="1" dirty="0" smtClean="0">
                  <a:solidFill>
                    <a:schemeClr val="bg1"/>
                  </a:solidFill>
                </a:rPr>
                <a:t/>
              </a:r>
              <a:br>
                <a:rPr lang="zh-CN" altLang="en-US" sz="2000" b="1" dirty="0" smtClean="0">
                  <a:solidFill>
                    <a:schemeClr val="bg1"/>
                  </a:solidFill>
                </a:rPr>
              </a:br>
              <a:r>
                <a:rPr lang="en-US" altLang="zh-CN" sz="3600" b="1" dirty="0" smtClean="0">
                  <a:solidFill>
                    <a:schemeClr val="bg1"/>
                  </a:solidFill>
                </a:rPr>
                <a:t>100+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iṥļíḋê">
              <a:extLst>
                <a:ext uri="{FF2B5EF4-FFF2-40B4-BE49-F238E27FC236}">
                  <a16:creationId xmlns="" xmlns:a16="http://schemas.microsoft.com/office/drawing/2014/main" id="{EF94F37C-56BD-4FFD-A944-C047BAF3EEAD}"/>
                </a:ext>
              </a:extLst>
            </p:cNvPr>
            <p:cNvSpPr/>
            <p:nvPr/>
          </p:nvSpPr>
          <p:spPr>
            <a:xfrm>
              <a:off x="3539758" y="1415574"/>
              <a:ext cx="2358085" cy="2463271"/>
            </a:xfrm>
            <a:prstGeom prst="rect">
              <a:avLst/>
            </a:prstGeom>
            <a:solidFill>
              <a:schemeClr val="accent2"/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sz="2000" b="1" dirty="0">
                <a:solidFill>
                  <a:schemeClr val="bg1"/>
                </a:solidFill>
              </a:endParaRPr>
            </a:p>
            <a:p>
              <a:pPr algn="ctr"/>
              <a:endParaRPr lang="en-US" altLang="zh-CN" sz="20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</a:rPr>
                <a:t>500+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îṡ1íďe">
              <a:extLst>
                <a:ext uri="{FF2B5EF4-FFF2-40B4-BE49-F238E27FC236}">
                  <a16:creationId xmlns="" xmlns:a16="http://schemas.microsoft.com/office/drawing/2014/main" id="{FCE96E72-911F-4255-8536-C58D22BF1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690" y="2066821"/>
              <a:ext cx="596783" cy="580388"/>
            </a:xfrm>
            <a:custGeom>
              <a:avLst/>
              <a:gdLst>
                <a:gd name="T0" fmla="*/ 332 w 496"/>
                <a:gd name="T1" fmla="*/ 479 h 483"/>
                <a:gd name="T2" fmla="*/ 325 w 496"/>
                <a:gd name="T3" fmla="*/ 481 h 483"/>
                <a:gd name="T4" fmla="*/ 310 w 496"/>
                <a:gd name="T5" fmla="*/ 468 h 483"/>
                <a:gd name="T6" fmla="*/ 310 w 496"/>
                <a:gd name="T7" fmla="*/ 417 h 483"/>
                <a:gd name="T8" fmla="*/ 295 w 496"/>
                <a:gd name="T9" fmla="*/ 362 h 483"/>
                <a:gd name="T10" fmla="*/ 320 w 496"/>
                <a:gd name="T11" fmla="*/ 357 h 483"/>
                <a:gd name="T12" fmla="*/ 402 w 496"/>
                <a:gd name="T13" fmla="*/ 259 h 483"/>
                <a:gd name="T14" fmla="*/ 380 w 496"/>
                <a:gd name="T15" fmla="*/ 185 h 483"/>
                <a:gd name="T16" fmla="*/ 379 w 496"/>
                <a:gd name="T17" fmla="*/ 177 h 483"/>
                <a:gd name="T18" fmla="*/ 377 w 496"/>
                <a:gd name="T19" fmla="*/ 125 h 483"/>
                <a:gd name="T20" fmla="*/ 369 w 496"/>
                <a:gd name="T21" fmla="*/ 119 h 483"/>
                <a:gd name="T22" fmla="*/ 328 w 496"/>
                <a:gd name="T23" fmla="*/ 133 h 483"/>
                <a:gd name="T24" fmla="*/ 291 w 496"/>
                <a:gd name="T25" fmla="*/ 140 h 483"/>
                <a:gd name="T26" fmla="*/ 199 w 496"/>
                <a:gd name="T27" fmla="*/ 142 h 483"/>
                <a:gd name="T28" fmla="*/ 187 w 496"/>
                <a:gd name="T29" fmla="*/ 140 h 483"/>
                <a:gd name="T30" fmla="*/ 142 w 496"/>
                <a:gd name="T31" fmla="*/ 120 h 483"/>
                <a:gd name="T32" fmla="*/ 125 w 496"/>
                <a:gd name="T33" fmla="*/ 131 h 483"/>
                <a:gd name="T34" fmla="*/ 124 w 496"/>
                <a:gd name="T35" fmla="*/ 178 h 483"/>
                <a:gd name="T36" fmla="*/ 123 w 496"/>
                <a:gd name="T37" fmla="*/ 185 h 483"/>
                <a:gd name="T38" fmla="*/ 124 w 496"/>
                <a:gd name="T39" fmla="*/ 323 h 483"/>
                <a:gd name="T40" fmla="*/ 192 w 496"/>
                <a:gd name="T41" fmla="*/ 359 h 483"/>
                <a:gd name="T42" fmla="*/ 206 w 496"/>
                <a:gd name="T43" fmla="*/ 361 h 483"/>
                <a:gd name="T44" fmla="*/ 194 w 496"/>
                <a:gd name="T45" fmla="*/ 391 h 483"/>
                <a:gd name="T46" fmla="*/ 189 w 496"/>
                <a:gd name="T47" fmla="*/ 395 h 483"/>
                <a:gd name="T48" fmla="*/ 126 w 496"/>
                <a:gd name="T49" fmla="*/ 374 h 483"/>
                <a:gd name="T50" fmla="*/ 93 w 496"/>
                <a:gd name="T51" fmla="*/ 349 h 483"/>
                <a:gd name="T52" fmla="*/ 91 w 496"/>
                <a:gd name="T53" fmla="*/ 349 h 483"/>
                <a:gd name="T54" fmla="*/ 79 w 496"/>
                <a:gd name="T55" fmla="*/ 352 h 483"/>
                <a:gd name="T56" fmla="*/ 86 w 496"/>
                <a:gd name="T57" fmla="*/ 362 h 483"/>
                <a:gd name="T58" fmla="*/ 113 w 496"/>
                <a:gd name="T59" fmla="*/ 395 h 483"/>
                <a:gd name="T60" fmla="*/ 160 w 496"/>
                <a:gd name="T61" fmla="*/ 428 h 483"/>
                <a:gd name="T62" fmla="*/ 193 w 496"/>
                <a:gd name="T63" fmla="*/ 428 h 483"/>
                <a:gd name="T64" fmla="*/ 193 w 496"/>
                <a:gd name="T65" fmla="*/ 472 h 483"/>
                <a:gd name="T66" fmla="*/ 175 w 496"/>
                <a:gd name="T67" fmla="*/ 480 h 483"/>
                <a:gd name="T68" fmla="*/ 104 w 496"/>
                <a:gd name="T69" fmla="*/ 440 h 483"/>
                <a:gd name="T70" fmla="*/ 25 w 496"/>
                <a:gd name="T71" fmla="*/ 198 h 483"/>
                <a:gd name="T72" fmla="*/ 211 w 496"/>
                <a:gd name="T73" fmla="*/ 26 h 483"/>
                <a:gd name="T74" fmla="*/ 486 w 496"/>
                <a:gd name="T75" fmla="*/ 234 h 483"/>
                <a:gd name="T76" fmla="*/ 332 w 496"/>
                <a:gd name="T77" fmla="*/ 479 h 483"/>
                <a:gd name="T78" fmla="*/ 206 w 496"/>
                <a:gd name="T79" fmla="*/ 361 h 483"/>
                <a:gd name="T80" fmla="*/ 206 w 496"/>
                <a:gd name="T81" fmla="*/ 361 h 483"/>
                <a:gd name="T82" fmla="*/ 206 w 496"/>
                <a:gd name="T83" fmla="*/ 361 h 483"/>
                <a:gd name="T84" fmla="*/ 206 w 496"/>
                <a:gd name="T85" fmla="*/ 361 h 483"/>
                <a:gd name="T86" fmla="*/ 145 w 496"/>
                <a:gd name="T87" fmla="*/ 403 h 483"/>
                <a:gd name="T88" fmla="*/ 151 w 496"/>
                <a:gd name="T89" fmla="*/ 407 h 483"/>
                <a:gd name="T90" fmla="*/ 156 w 496"/>
                <a:gd name="T91" fmla="*/ 403 h 483"/>
                <a:gd name="T92" fmla="*/ 148 w 496"/>
                <a:gd name="T93" fmla="*/ 400 h 483"/>
                <a:gd name="T94" fmla="*/ 145 w 496"/>
                <a:gd name="T95" fmla="*/ 403 h 483"/>
                <a:gd name="T96" fmla="*/ 164 w 496"/>
                <a:gd name="T97" fmla="*/ 406 h 483"/>
                <a:gd name="T98" fmla="*/ 169 w 496"/>
                <a:gd name="T99" fmla="*/ 409 h 483"/>
                <a:gd name="T100" fmla="*/ 174 w 496"/>
                <a:gd name="T101" fmla="*/ 406 h 483"/>
                <a:gd name="T102" fmla="*/ 166 w 496"/>
                <a:gd name="T103" fmla="*/ 400 h 483"/>
                <a:gd name="T104" fmla="*/ 164 w 496"/>
                <a:gd name="T105" fmla="*/ 406 h 483"/>
                <a:gd name="T106" fmla="*/ 188 w 496"/>
                <a:gd name="T107" fmla="*/ 401 h 483"/>
                <a:gd name="T108" fmla="*/ 182 w 496"/>
                <a:gd name="T109" fmla="*/ 404 h 483"/>
                <a:gd name="T110" fmla="*/ 186 w 496"/>
                <a:gd name="T111" fmla="*/ 409 h 483"/>
                <a:gd name="T112" fmla="*/ 191 w 496"/>
                <a:gd name="T113" fmla="*/ 404 h 483"/>
                <a:gd name="T114" fmla="*/ 188 w 496"/>
                <a:gd name="T115" fmla="*/ 401 h 483"/>
                <a:gd name="T116" fmla="*/ 129 w 496"/>
                <a:gd name="T117" fmla="*/ 393 h 483"/>
                <a:gd name="T118" fmla="*/ 135 w 496"/>
                <a:gd name="T119" fmla="*/ 400 h 483"/>
                <a:gd name="T120" fmla="*/ 137 w 496"/>
                <a:gd name="T121" fmla="*/ 395 h 483"/>
                <a:gd name="T122" fmla="*/ 132 w 496"/>
                <a:gd name="T123" fmla="*/ 390 h 483"/>
                <a:gd name="T124" fmla="*/ 129 w 496"/>
                <a:gd name="T125" fmla="*/ 39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6" h="483">
                  <a:moveTo>
                    <a:pt x="332" y="479"/>
                  </a:moveTo>
                  <a:cubicBezTo>
                    <a:pt x="330" y="479"/>
                    <a:pt x="328" y="480"/>
                    <a:pt x="325" y="481"/>
                  </a:cubicBezTo>
                  <a:cubicBezTo>
                    <a:pt x="316" y="482"/>
                    <a:pt x="310" y="478"/>
                    <a:pt x="310" y="468"/>
                  </a:cubicBezTo>
                  <a:cubicBezTo>
                    <a:pt x="310" y="451"/>
                    <a:pt x="310" y="434"/>
                    <a:pt x="310" y="417"/>
                  </a:cubicBezTo>
                  <a:cubicBezTo>
                    <a:pt x="311" y="397"/>
                    <a:pt x="310" y="378"/>
                    <a:pt x="295" y="362"/>
                  </a:cubicBezTo>
                  <a:cubicBezTo>
                    <a:pt x="304" y="360"/>
                    <a:pt x="312" y="359"/>
                    <a:pt x="320" y="357"/>
                  </a:cubicBezTo>
                  <a:cubicBezTo>
                    <a:pt x="371" y="345"/>
                    <a:pt x="398" y="313"/>
                    <a:pt x="402" y="259"/>
                  </a:cubicBezTo>
                  <a:cubicBezTo>
                    <a:pt x="403" y="231"/>
                    <a:pt x="398" y="206"/>
                    <a:pt x="380" y="185"/>
                  </a:cubicBezTo>
                  <a:cubicBezTo>
                    <a:pt x="379" y="183"/>
                    <a:pt x="379" y="180"/>
                    <a:pt x="379" y="177"/>
                  </a:cubicBezTo>
                  <a:cubicBezTo>
                    <a:pt x="384" y="160"/>
                    <a:pt x="383" y="142"/>
                    <a:pt x="377" y="125"/>
                  </a:cubicBezTo>
                  <a:cubicBezTo>
                    <a:pt x="376" y="120"/>
                    <a:pt x="373" y="119"/>
                    <a:pt x="369" y="119"/>
                  </a:cubicBezTo>
                  <a:cubicBezTo>
                    <a:pt x="354" y="120"/>
                    <a:pt x="340" y="125"/>
                    <a:pt x="328" y="133"/>
                  </a:cubicBezTo>
                  <a:cubicBezTo>
                    <a:pt x="316" y="141"/>
                    <a:pt x="305" y="143"/>
                    <a:pt x="291" y="140"/>
                  </a:cubicBezTo>
                  <a:cubicBezTo>
                    <a:pt x="260" y="133"/>
                    <a:pt x="229" y="135"/>
                    <a:pt x="199" y="142"/>
                  </a:cubicBezTo>
                  <a:cubicBezTo>
                    <a:pt x="195" y="143"/>
                    <a:pt x="191" y="142"/>
                    <a:pt x="187" y="140"/>
                  </a:cubicBezTo>
                  <a:cubicBezTo>
                    <a:pt x="173" y="132"/>
                    <a:pt x="159" y="123"/>
                    <a:pt x="142" y="120"/>
                  </a:cubicBezTo>
                  <a:cubicBezTo>
                    <a:pt x="129" y="118"/>
                    <a:pt x="128" y="118"/>
                    <a:pt x="125" y="131"/>
                  </a:cubicBezTo>
                  <a:cubicBezTo>
                    <a:pt x="120" y="146"/>
                    <a:pt x="120" y="162"/>
                    <a:pt x="124" y="178"/>
                  </a:cubicBezTo>
                  <a:cubicBezTo>
                    <a:pt x="125" y="180"/>
                    <a:pt x="124" y="184"/>
                    <a:pt x="123" y="185"/>
                  </a:cubicBezTo>
                  <a:cubicBezTo>
                    <a:pt x="89" y="223"/>
                    <a:pt x="101" y="295"/>
                    <a:pt x="124" y="323"/>
                  </a:cubicBezTo>
                  <a:cubicBezTo>
                    <a:pt x="142" y="344"/>
                    <a:pt x="165" y="354"/>
                    <a:pt x="192" y="359"/>
                  </a:cubicBezTo>
                  <a:cubicBezTo>
                    <a:pt x="196" y="360"/>
                    <a:pt x="201" y="360"/>
                    <a:pt x="206" y="361"/>
                  </a:cubicBezTo>
                  <a:cubicBezTo>
                    <a:pt x="202" y="371"/>
                    <a:pt x="198" y="381"/>
                    <a:pt x="194" y="391"/>
                  </a:cubicBezTo>
                  <a:cubicBezTo>
                    <a:pt x="193" y="393"/>
                    <a:pt x="191" y="394"/>
                    <a:pt x="189" y="395"/>
                  </a:cubicBezTo>
                  <a:cubicBezTo>
                    <a:pt x="163" y="405"/>
                    <a:pt x="141" y="397"/>
                    <a:pt x="126" y="374"/>
                  </a:cubicBezTo>
                  <a:cubicBezTo>
                    <a:pt x="118" y="362"/>
                    <a:pt x="108" y="352"/>
                    <a:pt x="93" y="349"/>
                  </a:cubicBezTo>
                  <a:cubicBezTo>
                    <a:pt x="92" y="349"/>
                    <a:pt x="92" y="349"/>
                    <a:pt x="91" y="349"/>
                  </a:cubicBezTo>
                  <a:cubicBezTo>
                    <a:pt x="87" y="350"/>
                    <a:pt x="83" y="351"/>
                    <a:pt x="79" y="352"/>
                  </a:cubicBezTo>
                  <a:cubicBezTo>
                    <a:pt x="81" y="356"/>
                    <a:pt x="83" y="360"/>
                    <a:pt x="86" y="362"/>
                  </a:cubicBezTo>
                  <a:cubicBezTo>
                    <a:pt x="99" y="370"/>
                    <a:pt x="107" y="381"/>
                    <a:pt x="113" y="395"/>
                  </a:cubicBezTo>
                  <a:cubicBezTo>
                    <a:pt x="121" y="417"/>
                    <a:pt x="138" y="426"/>
                    <a:pt x="160" y="428"/>
                  </a:cubicBezTo>
                  <a:cubicBezTo>
                    <a:pt x="171" y="429"/>
                    <a:pt x="181" y="428"/>
                    <a:pt x="193" y="428"/>
                  </a:cubicBezTo>
                  <a:cubicBezTo>
                    <a:pt x="193" y="441"/>
                    <a:pt x="194" y="456"/>
                    <a:pt x="193" y="472"/>
                  </a:cubicBezTo>
                  <a:cubicBezTo>
                    <a:pt x="193" y="480"/>
                    <a:pt x="184" y="483"/>
                    <a:pt x="175" y="480"/>
                  </a:cubicBezTo>
                  <a:cubicBezTo>
                    <a:pt x="149" y="471"/>
                    <a:pt x="125" y="458"/>
                    <a:pt x="104" y="440"/>
                  </a:cubicBezTo>
                  <a:cubicBezTo>
                    <a:pt x="29" y="375"/>
                    <a:pt x="0" y="294"/>
                    <a:pt x="25" y="198"/>
                  </a:cubicBezTo>
                  <a:cubicBezTo>
                    <a:pt x="50" y="103"/>
                    <a:pt x="114" y="44"/>
                    <a:pt x="211" y="26"/>
                  </a:cubicBezTo>
                  <a:cubicBezTo>
                    <a:pt x="345" y="0"/>
                    <a:pt x="472" y="98"/>
                    <a:pt x="486" y="234"/>
                  </a:cubicBezTo>
                  <a:cubicBezTo>
                    <a:pt x="496" y="342"/>
                    <a:pt x="433" y="442"/>
                    <a:pt x="332" y="479"/>
                  </a:cubicBezTo>
                  <a:close/>
                  <a:moveTo>
                    <a:pt x="206" y="361"/>
                  </a:moveTo>
                  <a:cubicBezTo>
                    <a:pt x="206" y="361"/>
                    <a:pt x="206" y="361"/>
                    <a:pt x="206" y="361"/>
                  </a:cubicBezTo>
                  <a:cubicBezTo>
                    <a:pt x="206" y="361"/>
                    <a:pt x="206" y="361"/>
                    <a:pt x="206" y="361"/>
                  </a:cubicBezTo>
                  <a:cubicBezTo>
                    <a:pt x="206" y="361"/>
                    <a:pt x="207" y="362"/>
                    <a:pt x="206" y="361"/>
                  </a:cubicBezTo>
                  <a:close/>
                  <a:moveTo>
                    <a:pt x="145" y="403"/>
                  </a:moveTo>
                  <a:cubicBezTo>
                    <a:pt x="147" y="404"/>
                    <a:pt x="149" y="406"/>
                    <a:pt x="151" y="407"/>
                  </a:cubicBezTo>
                  <a:cubicBezTo>
                    <a:pt x="152" y="407"/>
                    <a:pt x="154" y="405"/>
                    <a:pt x="156" y="403"/>
                  </a:cubicBezTo>
                  <a:cubicBezTo>
                    <a:pt x="153" y="402"/>
                    <a:pt x="151" y="400"/>
                    <a:pt x="148" y="400"/>
                  </a:cubicBezTo>
                  <a:cubicBezTo>
                    <a:pt x="147" y="400"/>
                    <a:pt x="146" y="402"/>
                    <a:pt x="145" y="403"/>
                  </a:cubicBezTo>
                  <a:close/>
                  <a:moveTo>
                    <a:pt x="164" y="406"/>
                  </a:moveTo>
                  <a:cubicBezTo>
                    <a:pt x="164" y="408"/>
                    <a:pt x="167" y="410"/>
                    <a:pt x="169" y="409"/>
                  </a:cubicBezTo>
                  <a:cubicBezTo>
                    <a:pt x="170" y="409"/>
                    <a:pt x="172" y="407"/>
                    <a:pt x="174" y="406"/>
                  </a:cubicBezTo>
                  <a:cubicBezTo>
                    <a:pt x="172" y="405"/>
                    <a:pt x="171" y="404"/>
                    <a:pt x="166" y="400"/>
                  </a:cubicBezTo>
                  <a:cubicBezTo>
                    <a:pt x="165" y="402"/>
                    <a:pt x="164" y="405"/>
                    <a:pt x="164" y="406"/>
                  </a:cubicBezTo>
                  <a:close/>
                  <a:moveTo>
                    <a:pt x="188" y="401"/>
                  </a:moveTo>
                  <a:cubicBezTo>
                    <a:pt x="186" y="401"/>
                    <a:pt x="184" y="403"/>
                    <a:pt x="182" y="404"/>
                  </a:cubicBezTo>
                  <a:cubicBezTo>
                    <a:pt x="183" y="406"/>
                    <a:pt x="184" y="407"/>
                    <a:pt x="186" y="409"/>
                  </a:cubicBezTo>
                  <a:cubicBezTo>
                    <a:pt x="188" y="407"/>
                    <a:pt x="190" y="405"/>
                    <a:pt x="191" y="404"/>
                  </a:cubicBezTo>
                  <a:cubicBezTo>
                    <a:pt x="190" y="403"/>
                    <a:pt x="189" y="400"/>
                    <a:pt x="188" y="401"/>
                  </a:cubicBezTo>
                  <a:close/>
                  <a:moveTo>
                    <a:pt x="129" y="393"/>
                  </a:moveTo>
                  <a:cubicBezTo>
                    <a:pt x="131" y="395"/>
                    <a:pt x="132" y="397"/>
                    <a:pt x="135" y="400"/>
                  </a:cubicBezTo>
                  <a:cubicBezTo>
                    <a:pt x="136" y="397"/>
                    <a:pt x="138" y="395"/>
                    <a:pt x="137" y="395"/>
                  </a:cubicBezTo>
                  <a:cubicBezTo>
                    <a:pt x="136" y="393"/>
                    <a:pt x="134" y="391"/>
                    <a:pt x="132" y="390"/>
                  </a:cubicBezTo>
                  <a:cubicBezTo>
                    <a:pt x="132" y="390"/>
                    <a:pt x="129" y="392"/>
                    <a:pt x="129" y="3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3" name="î$ḷîḍe">
              <a:extLst>
                <a:ext uri="{FF2B5EF4-FFF2-40B4-BE49-F238E27FC236}">
                  <a16:creationId xmlns="" xmlns:a16="http://schemas.microsoft.com/office/drawing/2014/main" id="{B086C239-145A-49DE-AD3C-6009CB493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9113" y="2088820"/>
              <a:ext cx="596981" cy="591698"/>
            </a:xfrm>
            <a:custGeom>
              <a:avLst/>
              <a:gdLst>
                <a:gd name="T0" fmla="*/ 157 w 186"/>
                <a:gd name="T1" fmla="*/ 159 h 185"/>
                <a:gd name="T2" fmla="*/ 186 w 186"/>
                <a:gd name="T3" fmla="*/ 93 h 185"/>
                <a:gd name="T4" fmla="*/ 93 w 186"/>
                <a:gd name="T5" fmla="*/ 0 h 185"/>
                <a:gd name="T6" fmla="*/ 0 w 186"/>
                <a:gd name="T7" fmla="*/ 93 h 185"/>
                <a:gd name="T8" fmla="*/ 29 w 186"/>
                <a:gd name="T9" fmla="*/ 159 h 185"/>
                <a:gd name="T10" fmla="*/ 18 w 186"/>
                <a:gd name="T11" fmla="*/ 178 h 185"/>
                <a:gd name="T12" fmla="*/ 17 w 186"/>
                <a:gd name="T13" fmla="*/ 181 h 185"/>
                <a:gd name="T14" fmla="*/ 21 w 186"/>
                <a:gd name="T15" fmla="*/ 185 h 185"/>
                <a:gd name="T16" fmla="*/ 24 w 186"/>
                <a:gd name="T17" fmla="*/ 184 h 185"/>
                <a:gd name="T18" fmla="*/ 25 w 186"/>
                <a:gd name="T19" fmla="*/ 182 h 185"/>
                <a:gd name="T20" fmla="*/ 35 w 186"/>
                <a:gd name="T21" fmla="*/ 165 h 185"/>
                <a:gd name="T22" fmla="*/ 93 w 186"/>
                <a:gd name="T23" fmla="*/ 185 h 185"/>
                <a:gd name="T24" fmla="*/ 151 w 186"/>
                <a:gd name="T25" fmla="*/ 165 h 185"/>
                <a:gd name="T26" fmla="*/ 161 w 186"/>
                <a:gd name="T27" fmla="*/ 182 h 185"/>
                <a:gd name="T28" fmla="*/ 165 w 186"/>
                <a:gd name="T29" fmla="*/ 185 h 185"/>
                <a:gd name="T30" fmla="*/ 169 w 186"/>
                <a:gd name="T31" fmla="*/ 181 h 185"/>
                <a:gd name="T32" fmla="*/ 168 w 186"/>
                <a:gd name="T33" fmla="*/ 178 h 185"/>
                <a:gd name="T34" fmla="*/ 157 w 186"/>
                <a:gd name="T35" fmla="*/ 159 h 185"/>
                <a:gd name="T36" fmla="*/ 93 w 186"/>
                <a:gd name="T37" fmla="*/ 177 h 185"/>
                <a:gd name="T38" fmla="*/ 9 w 186"/>
                <a:gd name="T39" fmla="*/ 93 h 185"/>
                <a:gd name="T40" fmla="*/ 93 w 186"/>
                <a:gd name="T41" fmla="*/ 8 h 185"/>
                <a:gd name="T42" fmla="*/ 177 w 186"/>
                <a:gd name="T43" fmla="*/ 93 h 185"/>
                <a:gd name="T44" fmla="*/ 93 w 186"/>
                <a:gd name="T45" fmla="*/ 177 h 185"/>
                <a:gd name="T46" fmla="*/ 93 w 186"/>
                <a:gd name="T47" fmla="*/ 34 h 185"/>
                <a:gd name="T48" fmla="*/ 34 w 186"/>
                <a:gd name="T49" fmla="*/ 93 h 185"/>
                <a:gd name="T50" fmla="*/ 93 w 186"/>
                <a:gd name="T51" fmla="*/ 152 h 185"/>
                <a:gd name="T52" fmla="*/ 152 w 186"/>
                <a:gd name="T53" fmla="*/ 93 h 185"/>
                <a:gd name="T54" fmla="*/ 93 w 186"/>
                <a:gd name="T55" fmla="*/ 34 h 185"/>
                <a:gd name="T56" fmla="*/ 93 w 186"/>
                <a:gd name="T57" fmla="*/ 143 h 185"/>
                <a:gd name="T58" fmla="*/ 42 w 186"/>
                <a:gd name="T59" fmla="*/ 93 h 185"/>
                <a:gd name="T60" fmla="*/ 93 w 186"/>
                <a:gd name="T61" fmla="*/ 42 h 185"/>
                <a:gd name="T62" fmla="*/ 144 w 186"/>
                <a:gd name="T63" fmla="*/ 93 h 185"/>
                <a:gd name="T64" fmla="*/ 93 w 186"/>
                <a:gd name="T65" fmla="*/ 143 h 185"/>
                <a:gd name="T66" fmla="*/ 93 w 186"/>
                <a:gd name="T67" fmla="*/ 67 h 185"/>
                <a:gd name="T68" fmla="*/ 68 w 186"/>
                <a:gd name="T69" fmla="*/ 93 h 185"/>
                <a:gd name="T70" fmla="*/ 93 w 186"/>
                <a:gd name="T71" fmla="*/ 118 h 185"/>
                <a:gd name="T72" fmla="*/ 118 w 186"/>
                <a:gd name="T73" fmla="*/ 93 h 185"/>
                <a:gd name="T74" fmla="*/ 93 w 186"/>
                <a:gd name="T75" fmla="*/ 67 h 185"/>
                <a:gd name="T76" fmla="*/ 93 w 186"/>
                <a:gd name="T77" fmla="*/ 109 h 185"/>
                <a:gd name="T78" fmla="*/ 76 w 186"/>
                <a:gd name="T79" fmla="*/ 93 h 185"/>
                <a:gd name="T80" fmla="*/ 93 w 186"/>
                <a:gd name="T81" fmla="*/ 76 h 185"/>
                <a:gd name="T82" fmla="*/ 110 w 186"/>
                <a:gd name="T83" fmla="*/ 93 h 185"/>
                <a:gd name="T84" fmla="*/ 93 w 186"/>
                <a:gd name="T85" fmla="*/ 10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6" h="185">
                  <a:moveTo>
                    <a:pt x="157" y="159"/>
                  </a:moveTo>
                  <a:cubicBezTo>
                    <a:pt x="175" y="143"/>
                    <a:pt x="186" y="119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ubicBezTo>
                    <a:pt x="42" y="0"/>
                    <a:pt x="0" y="41"/>
                    <a:pt x="0" y="93"/>
                  </a:cubicBezTo>
                  <a:cubicBezTo>
                    <a:pt x="0" y="119"/>
                    <a:pt x="11" y="143"/>
                    <a:pt x="29" y="159"/>
                  </a:cubicBezTo>
                  <a:cubicBezTo>
                    <a:pt x="18" y="178"/>
                    <a:pt x="18" y="178"/>
                    <a:pt x="18" y="178"/>
                  </a:cubicBezTo>
                  <a:cubicBezTo>
                    <a:pt x="18" y="179"/>
                    <a:pt x="17" y="180"/>
                    <a:pt x="17" y="181"/>
                  </a:cubicBezTo>
                  <a:cubicBezTo>
                    <a:pt x="17" y="183"/>
                    <a:pt x="19" y="185"/>
                    <a:pt x="21" y="185"/>
                  </a:cubicBezTo>
                  <a:cubicBezTo>
                    <a:pt x="22" y="185"/>
                    <a:pt x="24" y="185"/>
                    <a:pt x="24" y="184"/>
                  </a:cubicBezTo>
                  <a:cubicBezTo>
                    <a:pt x="25" y="184"/>
                    <a:pt x="25" y="183"/>
                    <a:pt x="25" y="182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51" y="178"/>
                    <a:pt x="71" y="185"/>
                    <a:pt x="93" y="185"/>
                  </a:cubicBezTo>
                  <a:cubicBezTo>
                    <a:pt x="115" y="185"/>
                    <a:pt x="135" y="178"/>
                    <a:pt x="151" y="165"/>
                  </a:cubicBezTo>
                  <a:cubicBezTo>
                    <a:pt x="161" y="182"/>
                    <a:pt x="161" y="182"/>
                    <a:pt x="161" y="182"/>
                  </a:cubicBezTo>
                  <a:cubicBezTo>
                    <a:pt x="161" y="184"/>
                    <a:pt x="163" y="185"/>
                    <a:pt x="165" y="185"/>
                  </a:cubicBezTo>
                  <a:cubicBezTo>
                    <a:pt x="167" y="185"/>
                    <a:pt x="169" y="183"/>
                    <a:pt x="169" y="181"/>
                  </a:cubicBezTo>
                  <a:cubicBezTo>
                    <a:pt x="169" y="180"/>
                    <a:pt x="168" y="179"/>
                    <a:pt x="168" y="178"/>
                  </a:cubicBezTo>
                  <a:lnTo>
                    <a:pt x="157" y="159"/>
                  </a:lnTo>
                  <a:close/>
                  <a:moveTo>
                    <a:pt x="93" y="177"/>
                  </a:moveTo>
                  <a:cubicBezTo>
                    <a:pt x="46" y="177"/>
                    <a:pt x="9" y="139"/>
                    <a:pt x="9" y="93"/>
                  </a:cubicBezTo>
                  <a:cubicBezTo>
                    <a:pt x="9" y="46"/>
                    <a:pt x="46" y="8"/>
                    <a:pt x="93" y="8"/>
                  </a:cubicBezTo>
                  <a:cubicBezTo>
                    <a:pt x="140" y="8"/>
                    <a:pt x="177" y="46"/>
                    <a:pt x="177" y="93"/>
                  </a:cubicBezTo>
                  <a:cubicBezTo>
                    <a:pt x="177" y="139"/>
                    <a:pt x="140" y="177"/>
                    <a:pt x="93" y="177"/>
                  </a:cubicBezTo>
                  <a:close/>
                  <a:moveTo>
                    <a:pt x="93" y="34"/>
                  </a:moveTo>
                  <a:cubicBezTo>
                    <a:pt x="60" y="34"/>
                    <a:pt x="34" y="60"/>
                    <a:pt x="34" y="93"/>
                  </a:cubicBezTo>
                  <a:cubicBezTo>
                    <a:pt x="34" y="125"/>
                    <a:pt x="60" y="152"/>
                    <a:pt x="93" y="152"/>
                  </a:cubicBezTo>
                  <a:cubicBezTo>
                    <a:pt x="126" y="152"/>
                    <a:pt x="152" y="125"/>
                    <a:pt x="152" y="93"/>
                  </a:cubicBezTo>
                  <a:cubicBezTo>
                    <a:pt x="152" y="60"/>
                    <a:pt x="126" y="34"/>
                    <a:pt x="93" y="34"/>
                  </a:cubicBezTo>
                  <a:close/>
                  <a:moveTo>
                    <a:pt x="93" y="143"/>
                  </a:moveTo>
                  <a:cubicBezTo>
                    <a:pt x="65" y="143"/>
                    <a:pt x="42" y="121"/>
                    <a:pt x="42" y="93"/>
                  </a:cubicBezTo>
                  <a:cubicBezTo>
                    <a:pt x="42" y="65"/>
                    <a:pt x="65" y="42"/>
                    <a:pt x="93" y="42"/>
                  </a:cubicBezTo>
                  <a:cubicBezTo>
                    <a:pt x="121" y="42"/>
                    <a:pt x="144" y="65"/>
                    <a:pt x="144" y="93"/>
                  </a:cubicBezTo>
                  <a:cubicBezTo>
                    <a:pt x="144" y="121"/>
                    <a:pt x="121" y="143"/>
                    <a:pt x="93" y="143"/>
                  </a:cubicBezTo>
                  <a:close/>
                  <a:moveTo>
                    <a:pt x="93" y="67"/>
                  </a:moveTo>
                  <a:cubicBezTo>
                    <a:pt x="79" y="67"/>
                    <a:pt x="68" y="79"/>
                    <a:pt x="68" y="93"/>
                  </a:cubicBezTo>
                  <a:cubicBezTo>
                    <a:pt x="68" y="107"/>
                    <a:pt x="79" y="118"/>
                    <a:pt x="93" y="118"/>
                  </a:cubicBezTo>
                  <a:cubicBezTo>
                    <a:pt x="107" y="118"/>
                    <a:pt x="118" y="107"/>
                    <a:pt x="118" y="93"/>
                  </a:cubicBezTo>
                  <a:cubicBezTo>
                    <a:pt x="118" y="79"/>
                    <a:pt x="107" y="67"/>
                    <a:pt x="93" y="67"/>
                  </a:cubicBezTo>
                  <a:close/>
                  <a:moveTo>
                    <a:pt x="93" y="109"/>
                  </a:moveTo>
                  <a:cubicBezTo>
                    <a:pt x="84" y="109"/>
                    <a:pt x="76" y="102"/>
                    <a:pt x="76" y="93"/>
                  </a:cubicBezTo>
                  <a:cubicBezTo>
                    <a:pt x="76" y="83"/>
                    <a:pt x="84" y="76"/>
                    <a:pt x="93" y="76"/>
                  </a:cubicBezTo>
                  <a:cubicBezTo>
                    <a:pt x="102" y="76"/>
                    <a:pt x="110" y="83"/>
                    <a:pt x="110" y="93"/>
                  </a:cubicBezTo>
                  <a:cubicBezTo>
                    <a:pt x="110" y="102"/>
                    <a:pt x="102" y="109"/>
                    <a:pt x="93" y="1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4" name="iṩļiḍê">
              <a:extLst>
                <a:ext uri="{FF2B5EF4-FFF2-40B4-BE49-F238E27FC236}">
                  <a16:creationId xmlns="" xmlns:a16="http://schemas.microsoft.com/office/drawing/2014/main" id="{9DF5C347-A721-45A1-974D-68205B867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8547" y="2086050"/>
              <a:ext cx="609309" cy="595871"/>
            </a:xfrm>
            <a:custGeom>
              <a:avLst/>
              <a:gdLst>
                <a:gd name="connsiteX0" fmla="*/ 278959 w 604745"/>
                <a:gd name="connsiteY0" fmla="*/ 469612 h 591408"/>
                <a:gd name="connsiteX1" fmla="*/ 287570 w 604745"/>
                <a:gd name="connsiteY1" fmla="*/ 473124 h 591408"/>
                <a:gd name="connsiteX2" fmla="*/ 291082 w 604745"/>
                <a:gd name="connsiteY2" fmla="*/ 481735 h 591408"/>
                <a:gd name="connsiteX3" fmla="*/ 287570 w 604745"/>
                <a:gd name="connsiteY3" fmla="*/ 490233 h 591408"/>
                <a:gd name="connsiteX4" fmla="*/ 278959 w 604745"/>
                <a:gd name="connsiteY4" fmla="*/ 493745 h 591408"/>
                <a:gd name="connsiteX5" fmla="*/ 270462 w 604745"/>
                <a:gd name="connsiteY5" fmla="*/ 490233 h 591408"/>
                <a:gd name="connsiteX6" fmla="*/ 266949 w 604745"/>
                <a:gd name="connsiteY6" fmla="*/ 481735 h 591408"/>
                <a:gd name="connsiteX7" fmla="*/ 270462 w 604745"/>
                <a:gd name="connsiteY7" fmla="*/ 473124 h 591408"/>
                <a:gd name="connsiteX8" fmla="*/ 278959 w 604745"/>
                <a:gd name="connsiteY8" fmla="*/ 469612 h 591408"/>
                <a:gd name="connsiteX9" fmla="*/ 435504 w 604745"/>
                <a:gd name="connsiteY9" fmla="*/ 458482 h 591408"/>
                <a:gd name="connsiteX10" fmla="*/ 435504 w 604745"/>
                <a:gd name="connsiteY10" fmla="*/ 494651 h 591408"/>
                <a:gd name="connsiteX11" fmla="*/ 496057 w 604745"/>
                <a:gd name="connsiteY11" fmla="*/ 494651 h 591408"/>
                <a:gd name="connsiteX12" fmla="*/ 496057 w 604745"/>
                <a:gd name="connsiteY12" fmla="*/ 458482 h 591408"/>
                <a:gd name="connsiteX13" fmla="*/ 109704 w 604745"/>
                <a:gd name="connsiteY13" fmla="*/ 458482 h 591408"/>
                <a:gd name="connsiteX14" fmla="*/ 109704 w 604745"/>
                <a:gd name="connsiteY14" fmla="*/ 494651 h 591408"/>
                <a:gd name="connsiteX15" fmla="*/ 170257 w 604745"/>
                <a:gd name="connsiteY15" fmla="*/ 494651 h 591408"/>
                <a:gd name="connsiteX16" fmla="*/ 170257 w 604745"/>
                <a:gd name="connsiteY16" fmla="*/ 458482 h 591408"/>
                <a:gd name="connsiteX17" fmla="*/ 435504 w 604745"/>
                <a:gd name="connsiteY17" fmla="*/ 398353 h 591408"/>
                <a:gd name="connsiteX18" fmla="*/ 435504 w 604745"/>
                <a:gd name="connsiteY18" fmla="*/ 434408 h 591408"/>
                <a:gd name="connsiteX19" fmla="*/ 496057 w 604745"/>
                <a:gd name="connsiteY19" fmla="*/ 434408 h 591408"/>
                <a:gd name="connsiteX20" fmla="*/ 496057 w 604745"/>
                <a:gd name="connsiteY20" fmla="*/ 398353 h 591408"/>
                <a:gd name="connsiteX21" fmla="*/ 109704 w 604745"/>
                <a:gd name="connsiteY21" fmla="*/ 398353 h 591408"/>
                <a:gd name="connsiteX22" fmla="*/ 109704 w 604745"/>
                <a:gd name="connsiteY22" fmla="*/ 434408 h 591408"/>
                <a:gd name="connsiteX23" fmla="*/ 170257 w 604745"/>
                <a:gd name="connsiteY23" fmla="*/ 434408 h 591408"/>
                <a:gd name="connsiteX24" fmla="*/ 170257 w 604745"/>
                <a:gd name="connsiteY24" fmla="*/ 398353 h 591408"/>
                <a:gd name="connsiteX25" fmla="*/ 254600 w 604745"/>
                <a:gd name="connsiteY25" fmla="*/ 398351 h 591408"/>
                <a:gd name="connsiteX26" fmla="*/ 254600 w 604745"/>
                <a:gd name="connsiteY26" fmla="*/ 567332 h 591408"/>
                <a:gd name="connsiteX27" fmla="*/ 350146 w 604745"/>
                <a:gd name="connsiteY27" fmla="*/ 567332 h 591408"/>
                <a:gd name="connsiteX28" fmla="*/ 350146 w 604745"/>
                <a:gd name="connsiteY28" fmla="*/ 398351 h 591408"/>
                <a:gd name="connsiteX29" fmla="*/ 423507 w 604745"/>
                <a:gd name="connsiteY29" fmla="*/ 374278 h 591408"/>
                <a:gd name="connsiteX30" fmla="*/ 508168 w 604745"/>
                <a:gd name="connsiteY30" fmla="*/ 374278 h 591408"/>
                <a:gd name="connsiteX31" fmla="*/ 520278 w 604745"/>
                <a:gd name="connsiteY31" fmla="*/ 386259 h 591408"/>
                <a:gd name="connsiteX32" fmla="*/ 520278 w 604745"/>
                <a:gd name="connsiteY32" fmla="*/ 506631 h 591408"/>
                <a:gd name="connsiteX33" fmla="*/ 508168 w 604745"/>
                <a:gd name="connsiteY33" fmla="*/ 518725 h 591408"/>
                <a:gd name="connsiteX34" fmla="*/ 423507 w 604745"/>
                <a:gd name="connsiteY34" fmla="*/ 518725 h 591408"/>
                <a:gd name="connsiteX35" fmla="*/ 411396 w 604745"/>
                <a:gd name="connsiteY35" fmla="*/ 506631 h 591408"/>
                <a:gd name="connsiteX36" fmla="*/ 411396 w 604745"/>
                <a:gd name="connsiteY36" fmla="*/ 386259 h 591408"/>
                <a:gd name="connsiteX37" fmla="*/ 423507 w 604745"/>
                <a:gd name="connsiteY37" fmla="*/ 374278 h 591408"/>
                <a:gd name="connsiteX38" fmla="*/ 97707 w 604745"/>
                <a:gd name="connsiteY38" fmla="*/ 374278 h 591408"/>
                <a:gd name="connsiteX39" fmla="*/ 182368 w 604745"/>
                <a:gd name="connsiteY39" fmla="*/ 374278 h 591408"/>
                <a:gd name="connsiteX40" fmla="*/ 194478 w 604745"/>
                <a:gd name="connsiteY40" fmla="*/ 386259 h 591408"/>
                <a:gd name="connsiteX41" fmla="*/ 194478 w 604745"/>
                <a:gd name="connsiteY41" fmla="*/ 506631 h 591408"/>
                <a:gd name="connsiteX42" fmla="*/ 182368 w 604745"/>
                <a:gd name="connsiteY42" fmla="*/ 518725 h 591408"/>
                <a:gd name="connsiteX43" fmla="*/ 97707 w 604745"/>
                <a:gd name="connsiteY43" fmla="*/ 518725 h 591408"/>
                <a:gd name="connsiteX44" fmla="*/ 85596 w 604745"/>
                <a:gd name="connsiteY44" fmla="*/ 506631 h 591408"/>
                <a:gd name="connsiteX45" fmla="*/ 85596 w 604745"/>
                <a:gd name="connsiteY45" fmla="*/ 386259 h 591408"/>
                <a:gd name="connsiteX46" fmla="*/ 97707 w 604745"/>
                <a:gd name="connsiteY46" fmla="*/ 374278 h 591408"/>
                <a:gd name="connsiteX47" fmla="*/ 435504 w 604745"/>
                <a:gd name="connsiteY47" fmla="*/ 277482 h 591408"/>
                <a:gd name="connsiteX48" fmla="*/ 435504 w 604745"/>
                <a:gd name="connsiteY48" fmla="*/ 313651 h 591408"/>
                <a:gd name="connsiteX49" fmla="*/ 496057 w 604745"/>
                <a:gd name="connsiteY49" fmla="*/ 313651 h 591408"/>
                <a:gd name="connsiteX50" fmla="*/ 496057 w 604745"/>
                <a:gd name="connsiteY50" fmla="*/ 277482 h 591408"/>
                <a:gd name="connsiteX51" fmla="*/ 254579 w 604745"/>
                <a:gd name="connsiteY51" fmla="*/ 277482 h 591408"/>
                <a:gd name="connsiteX52" fmla="*/ 254579 w 604745"/>
                <a:gd name="connsiteY52" fmla="*/ 313651 h 591408"/>
                <a:gd name="connsiteX53" fmla="*/ 350123 w 604745"/>
                <a:gd name="connsiteY53" fmla="*/ 313651 h 591408"/>
                <a:gd name="connsiteX54" fmla="*/ 350123 w 604745"/>
                <a:gd name="connsiteY54" fmla="*/ 277482 h 591408"/>
                <a:gd name="connsiteX55" fmla="*/ 109704 w 604745"/>
                <a:gd name="connsiteY55" fmla="*/ 277482 h 591408"/>
                <a:gd name="connsiteX56" fmla="*/ 109704 w 604745"/>
                <a:gd name="connsiteY56" fmla="*/ 313651 h 591408"/>
                <a:gd name="connsiteX57" fmla="*/ 170257 w 604745"/>
                <a:gd name="connsiteY57" fmla="*/ 313651 h 591408"/>
                <a:gd name="connsiteX58" fmla="*/ 170257 w 604745"/>
                <a:gd name="connsiteY58" fmla="*/ 277482 h 591408"/>
                <a:gd name="connsiteX59" fmla="*/ 435504 w 604745"/>
                <a:gd name="connsiteY59" fmla="*/ 217353 h 591408"/>
                <a:gd name="connsiteX60" fmla="*/ 435504 w 604745"/>
                <a:gd name="connsiteY60" fmla="*/ 253408 h 591408"/>
                <a:gd name="connsiteX61" fmla="*/ 496057 w 604745"/>
                <a:gd name="connsiteY61" fmla="*/ 253408 h 591408"/>
                <a:gd name="connsiteX62" fmla="*/ 496057 w 604745"/>
                <a:gd name="connsiteY62" fmla="*/ 217353 h 591408"/>
                <a:gd name="connsiteX63" fmla="*/ 254579 w 604745"/>
                <a:gd name="connsiteY63" fmla="*/ 217353 h 591408"/>
                <a:gd name="connsiteX64" fmla="*/ 254579 w 604745"/>
                <a:gd name="connsiteY64" fmla="*/ 253408 h 591408"/>
                <a:gd name="connsiteX65" fmla="*/ 350123 w 604745"/>
                <a:gd name="connsiteY65" fmla="*/ 253408 h 591408"/>
                <a:gd name="connsiteX66" fmla="*/ 350123 w 604745"/>
                <a:gd name="connsiteY66" fmla="*/ 217353 h 591408"/>
                <a:gd name="connsiteX67" fmla="*/ 109704 w 604745"/>
                <a:gd name="connsiteY67" fmla="*/ 217353 h 591408"/>
                <a:gd name="connsiteX68" fmla="*/ 109704 w 604745"/>
                <a:gd name="connsiteY68" fmla="*/ 253408 h 591408"/>
                <a:gd name="connsiteX69" fmla="*/ 170257 w 604745"/>
                <a:gd name="connsiteY69" fmla="*/ 253408 h 591408"/>
                <a:gd name="connsiteX70" fmla="*/ 170257 w 604745"/>
                <a:gd name="connsiteY70" fmla="*/ 217353 h 591408"/>
                <a:gd name="connsiteX71" fmla="*/ 423507 w 604745"/>
                <a:gd name="connsiteY71" fmla="*/ 193278 h 591408"/>
                <a:gd name="connsiteX72" fmla="*/ 508168 w 604745"/>
                <a:gd name="connsiteY72" fmla="*/ 193278 h 591408"/>
                <a:gd name="connsiteX73" fmla="*/ 520278 w 604745"/>
                <a:gd name="connsiteY73" fmla="*/ 205259 h 591408"/>
                <a:gd name="connsiteX74" fmla="*/ 520278 w 604745"/>
                <a:gd name="connsiteY74" fmla="*/ 325631 h 591408"/>
                <a:gd name="connsiteX75" fmla="*/ 508168 w 604745"/>
                <a:gd name="connsiteY75" fmla="*/ 337725 h 591408"/>
                <a:gd name="connsiteX76" fmla="*/ 423507 w 604745"/>
                <a:gd name="connsiteY76" fmla="*/ 337725 h 591408"/>
                <a:gd name="connsiteX77" fmla="*/ 411396 w 604745"/>
                <a:gd name="connsiteY77" fmla="*/ 325631 h 591408"/>
                <a:gd name="connsiteX78" fmla="*/ 411396 w 604745"/>
                <a:gd name="connsiteY78" fmla="*/ 205259 h 591408"/>
                <a:gd name="connsiteX79" fmla="*/ 423507 w 604745"/>
                <a:gd name="connsiteY79" fmla="*/ 193278 h 591408"/>
                <a:gd name="connsiteX80" fmla="*/ 242466 w 604745"/>
                <a:gd name="connsiteY80" fmla="*/ 193278 h 591408"/>
                <a:gd name="connsiteX81" fmla="*/ 362236 w 604745"/>
                <a:gd name="connsiteY81" fmla="*/ 193278 h 591408"/>
                <a:gd name="connsiteX82" fmla="*/ 374349 w 604745"/>
                <a:gd name="connsiteY82" fmla="*/ 205259 h 591408"/>
                <a:gd name="connsiteX83" fmla="*/ 374349 w 604745"/>
                <a:gd name="connsiteY83" fmla="*/ 325631 h 591408"/>
                <a:gd name="connsiteX84" fmla="*/ 362236 w 604745"/>
                <a:gd name="connsiteY84" fmla="*/ 337725 h 591408"/>
                <a:gd name="connsiteX85" fmla="*/ 242466 w 604745"/>
                <a:gd name="connsiteY85" fmla="*/ 337725 h 591408"/>
                <a:gd name="connsiteX86" fmla="*/ 230466 w 604745"/>
                <a:gd name="connsiteY86" fmla="*/ 325631 h 591408"/>
                <a:gd name="connsiteX87" fmla="*/ 230466 w 604745"/>
                <a:gd name="connsiteY87" fmla="*/ 205259 h 591408"/>
                <a:gd name="connsiteX88" fmla="*/ 242466 w 604745"/>
                <a:gd name="connsiteY88" fmla="*/ 193278 h 591408"/>
                <a:gd name="connsiteX89" fmla="*/ 97707 w 604745"/>
                <a:gd name="connsiteY89" fmla="*/ 193278 h 591408"/>
                <a:gd name="connsiteX90" fmla="*/ 182368 w 604745"/>
                <a:gd name="connsiteY90" fmla="*/ 193278 h 591408"/>
                <a:gd name="connsiteX91" fmla="*/ 194478 w 604745"/>
                <a:gd name="connsiteY91" fmla="*/ 205259 h 591408"/>
                <a:gd name="connsiteX92" fmla="*/ 194478 w 604745"/>
                <a:gd name="connsiteY92" fmla="*/ 325631 h 591408"/>
                <a:gd name="connsiteX93" fmla="*/ 182368 w 604745"/>
                <a:gd name="connsiteY93" fmla="*/ 337725 h 591408"/>
                <a:gd name="connsiteX94" fmla="*/ 97707 w 604745"/>
                <a:gd name="connsiteY94" fmla="*/ 337725 h 591408"/>
                <a:gd name="connsiteX95" fmla="*/ 85596 w 604745"/>
                <a:gd name="connsiteY95" fmla="*/ 325631 h 591408"/>
                <a:gd name="connsiteX96" fmla="*/ 85596 w 604745"/>
                <a:gd name="connsiteY96" fmla="*/ 205259 h 591408"/>
                <a:gd name="connsiteX97" fmla="*/ 97707 w 604745"/>
                <a:gd name="connsiteY97" fmla="*/ 193278 h 591408"/>
                <a:gd name="connsiteX98" fmla="*/ 302373 w 604745"/>
                <a:gd name="connsiteY98" fmla="*/ 73951 h 591408"/>
                <a:gd name="connsiteX99" fmla="*/ 48792 w 604745"/>
                <a:gd name="connsiteY99" fmla="*/ 200659 h 591408"/>
                <a:gd name="connsiteX100" fmla="*/ 48792 w 604745"/>
                <a:gd name="connsiteY100" fmla="*/ 567332 h 591408"/>
                <a:gd name="connsiteX101" fmla="*/ 230487 w 604745"/>
                <a:gd name="connsiteY101" fmla="*/ 567332 h 591408"/>
                <a:gd name="connsiteX102" fmla="*/ 230487 w 604745"/>
                <a:gd name="connsiteY102" fmla="*/ 386256 h 591408"/>
                <a:gd name="connsiteX103" fmla="*/ 242487 w 604745"/>
                <a:gd name="connsiteY103" fmla="*/ 374275 h 591408"/>
                <a:gd name="connsiteX104" fmla="*/ 362259 w 604745"/>
                <a:gd name="connsiteY104" fmla="*/ 374275 h 591408"/>
                <a:gd name="connsiteX105" fmla="*/ 374372 w 604745"/>
                <a:gd name="connsiteY105" fmla="*/ 386256 h 591408"/>
                <a:gd name="connsiteX106" fmla="*/ 374372 w 604745"/>
                <a:gd name="connsiteY106" fmla="*/ 567332 h 591408"/>
                <a:gd name="connsiteX107" fmla="*/ 555954 w 604745"/>
                <a:gd name="connsiteY107" fmla="*/ 567332 h 591408"/>
                <a:gd name="connsiteX108" fmla="*/ 555954 w 604745"/>
                <a:gd name="connsiteY108" fmla="*/ 200659 h 591408"/>
                <a:gd name="connsiteX109" fmla="*/ 459729 w 604745"/>
                <a:gd name="connsiteY109" fmla="*/ 36085 h 591408"/>
                <a:gd name="connsiteX110" fmla="*/ 459729 w 604745"/>
                <a:gd name="connsiteY110" fmla="*/ 77229 h 591408"/>
                <a:gd name="connsiteX111" fmla="*/ 519275 w 604745"/>
                <a:gd name="connsiteY111" fmla="*/ 106956 h 591408"/>
                <a:gd name="connsiteX112" fmla="*/ 519275 w 604745"/>
                <a:gd name="connsiteY112" fmla="*/ 36085 h 591408"/>
                <a:gd name="connsiteX113" fmla="*/ 302373 w 604745"/>
                <a:gd name="connsiteY113" fmla="*/ 25573 h 591408"/>
                <a:gd name="connsiteX114" fmla="*/ 24679 w 604745"/>
                <a:gd name="connsiteY114" fmla="*/ 164376 h 591408"/>
                <a:gd name="connsiteX115" fmla="*/ 24679 w 604745"/>
                <a:gd name="connsiteY115" fmla="*/ 185739 h 591408"/>
                <a:gd name="connsiteX116" fmla="*/ 296939 w 604745"/>
                <a:gd name="connsiteY116" fmla="*/ 49762 h 591408"/>
                <a:gd name="connsiteX117" fmla="*/ 302373 w 604745"/>
                <a:gd name="connsiteY117" fmla="*/ 48406 h 591408"/>
                <a:gd name="connsiteX118" fmla="*/ 307807 w 604745"/>
                <a:gd name="connsiteY118" fmla="*/ 49762 h 591408"/>
                <a:gd name="connsiteX119" fmla="*/ 580066 w 604745"/>
                <a:gd name="connsiteY119" fmla="*/ 185739 h 591408"/>
                <a:gd name="connsiteX120" fmla="*/ 580066 w 604745"/>
                <a:gd name="connsiteY120" fmla="*/ 164376 h 591408"/>
                <a:gd name="connsiteX121" fmla="*/ 296939 w 604745"/>
                <a:gd name="connsiteY121" fmla="*/ 1272 h 591408"/>
                <a:gd name="connsiteX122" fmla="*/ 307807 w 604745"/>
                <a:gd name="connsiteY122" fmla="*/ 1272 h 591408"/>
                <a:gd name="connsiteX123" fmla="*/ 435616 w 604745"/>
                <a:gd name="connsiteY123" fmla="*/ 65134 h 591408"/>
                <a:gd name="connsiteX124" fmla="*/ 435616 w 604745"/>
                <a:gd name="connsiteY124" fmla="*/ 23991 h 591408"/>
                <a:gd name="connsiteX125" fmla="*/ 447616 w 604745"/>
                <a:gd name="connsiteY125" fmla="*/ 11896 h 591408"/>
                <a:gd name="connsiteX126" fmla="*/ 531275 w 604745"/>
                <a:gd name="connsiteY126" fmla="*/ 11896 h 591408"/>
                <a:gd name="connsiteX127" fmla="*/ 543388 w 604745"/>
                <a:gd name="connsiteY127" fmla="*/ 23991 h 591408"/>
                <a:gd name="connsiteX128" fmla="*/ 543388 w 604745"/>
                <a:gd name="connsiteY128" fmla="*/ 119050 h 591408"/>
                <a:gd name="connsiteX129" fmla="*/ 597613 w 604745"/>
                <a:gd name="connsiteY129" fmla="*/ 146065 h 591408"/>
                <a:gd name="connsiteX130" fmla="*/ 604292 w 604745"/>
                <a:gd name="connsiteY130" fmla="*/ 156916 h 591408"/>
                <a:gd name="connsiteX131" fmla="*/ 604292 w 604745"/>
                <a:gd name="connsiteY131" fmla="*/ 205293 h 591408"/>
                <a:gd name="connsiteX132" fmla="*/ 598519 w 604745"/>
                <a:gd name="connsiteY132" fmla="*/ 215579 h 591408"/>
                <a:gd name="connsiteX133" fmla="*/ 592179 w 604745"/>
                <a:gd name="connsiteY133" fmla="*/ 217387 h 591408"/>
                <a:gd name="connsiteX134" fmla="*/ 586746 w 604745"/>
                <a:gd name="connsiteY134" fmla="*/ 216144 h 591408"/>
                <a:gd name="connsiteX135" fmla="*/ 580066 w 604745"/>
                <a:gd name="connsiteY135" fmla="*/ 212753 h 591408"/>
                <a:gd name="connsiteX136" fmla="*/ 580066 w 604745"/>
                <a:gd name="connsiteY136" fmla="*/ 567332 h 591408"/>
                <a:gd name="connsiteX137" fmla="*/ 592745 w 604745"/>
                <a:gd name="connsiteY137" fmla="*/ 567332 h 591408"/>
                <a:gd name="connsiteX138" fmla="*/ 604745 w 604745"/>
                <a:gd name="connsiteY138" fmla="*/ 579427 h 591408"/>
                <a:gd name="connsiteX139" fmla="*/ 592745 w 604745"/>
                <a:gd name="connsiteY139" fmla="*/ 591408 h 591408"/>
                <a:gd name="connsiteX140" fmla="*/ 12113 w 604745"/>
                <a:gd name="connsiteY140" fmla="*/ 591408 h 591408"/>
                <a:gd name="connsiteX141" fmla="*/ 0 w 604745"/>
                <a:gd name="connsiteY141" fmla="*/ 579427 h 591408"/>
                <a:gd name="connsiteX142" fmla="*/ 12113 w 604745"/>
                <a:gd name="connsiteY142" fmla="*/ 567332 h 591408"/>
                <a:gd name="connsiteX143" fmla="*/ 24679 w 604745"/>
                <a:gd name="connsiteY143" fmla="*/ 567332 h 591408"/>
                <a:gd name="connsiteX144" fmla="*/ 24679 w 604745"/>
                <a:gd name="connsiteY144" fmla="*/ 212753 h 591408"/>
                <a:gd name="connsiteX145" fmla="*/ 18000 w 604745"/>
                <a:gd name="connsiteY145" fmla="*/ 216031 h 591408"/>
                <a:gd name="connsiteX146" fmla="*/ 6227 w 604745"/>
                <a:gd name="connsiteY146" fmla="*/ 215579 h 591408"/>
                <a:gd name="connsiteX147" fmla="*/ 453 w 604745"/>
                <a:gd name="connsiteY147" fmla="*/ 205293 h 591408"/>
                <a:gd name="connsiteX148" fmla="*/ 453 w 604745"/>
                <a:gd name="connsiteY148" fmla="*/ 156916 h 591408"/>
                <a:gd name="connsiteX149" fmla="*/ 7132 w 604745"/>
                <a:gd name="connsiteY149" fmla="*/ 146065 h 59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604745" h="591408">
                  <a:moveTo>
                    <a:pt x="278959" y="469612"/>
                  </a:moveTo>
                  <a:cubicBezTo>
                    <a:pt x="282132" y="469612"/>
                    <a:pt x="285304" y="470858"/>
                    <a:pt x="287570" y="473124"/>
                  </a:cubicBezTo>
                  <a:cubicBezTo>
                    <a:pt x="289836" y="475390"/>
                    <a:pt x="291082" y="478449"/>
                    <a:pt x="291082" y="481735"/>
                  </a:cubicBezTo>
                  <a:cubicBezTo>
                    <a:pt x="291082" y="484908"/>
                    <a:pt x="289836" y="487967"/>
                    <a:pt x="287570" y="490233"/>
                  </a:cubicBezTo>
                  <a:cubicBezTo>
                    <a:pt x="285304" y="492499"/>
                    <a:pt x="282245" y="493745"/>
                    <a:pt x="278959" y="493745"/>
                  </a:cubicBezTo>
                  <a:cubicBezTo>
                    <a:pt x="275787" y="493745"/>
                    <a:pt x="272728" y="492499"/>
                    <a:pt x="270462" y="490233"/>
                  </a:cubicBezTo>
                  <a:cubicBezTo>
                    <a:pt x="268196" y="487967"/>
                    <a:pt x="266949" y="484908"/>
                    <a:pt x="266949" y="481735"/>
                  </a:cubicBezTo>
                  <a:cubicBezTo>
                    <a:pt x="266949" y="478449"/>
                    <a:pt x="268196" y="475390"/>
                    <a:pt x="270462" y="473124"/>
                  </a:cubicBezTo>
                  <a:cubicBezTo>
                    <a:pt x="272728" y="470858"/>
                    <a:pt x="275787" y="469612"/>
                    <a:pt x="278959" y="469612"/>
                  </a:cubicBezTo>
                  <a:close/>
                  <a:moveTo>
                    <a:pt x="435504" y="458482"/>
                  </a:moveTo>
                  <a:lnTo>
                    <a:pt x="435504" y="494651"/>
                  </a:lnTo>
                  <a:lnTo>
                    <a:pt x="496057" y="494651"/>
                  </a:lnTo>
                  <a:lnTo>
                    <a:pt x="496057" y="458482"/>
                  </a:lnTo>
                  <a:close/>
                  <a:moveTo>
                    <a:pt x="109704" y="458482"/>
                  </a:moveTo>
                  <a:lnTo>
                    <a:pt x="109704" y="494651"/>
                  </a:lnTo>
                  <a:lnTo>
                    <a:pt x="170257" y="494651"/>
                  </a:lnTo>
                  <a:lnTo>
                    <a:pt x="170257" y="458482"/>
                  </a:lnTo>
                  <a:close/>
                  <a:moveTo>
                    <a:pt x="435504" y="398353"/>
                  </a:moveTo>
                  <a:lnTo>
                    <a:pt x="435504" y="434408"/>
                  </a:lnTo>
                  <a:lnTo>
                    <a:pt x="496057" y="434408"/>
                  </a:lnTo>
                  <a:lnTo>
                    <a:pt x="496057" y="398353"/>
                  </a:lnTo>
                  <a:close/>
                  <a:moveTo>
                    <a:pt x="109704" y="398353"/>
                  </a:moveTo>
                  <a:lnTo>
                    <a:pt x="109704" y="434408"/>
                  </a:lnTo>
                  <a:lnTo>
                    <a:pt x="170257" y="434408"/>
                  </a:lnTo>
                  <a:lnTo>
                    <a:pt x="170257" y="398353"/>
                  </a:lnTo>
                  <a:close/>
                  <a:moveTo>
                    <a:pt x="254600" y="398351"/>
                  </a:moveTo>
                  <a:lnTo>
                    <a:pt x="254600" y="567332"/>
                  </a:lnTo>
                  <a:lnTo>
                    <a:pt x="350146" y="567332"/>
                  </a:lnTo>
                  <a:lnTo>
                    <a:pt x="350146" y="398351"/>
                  </a:lnTo>
                  <a:close/>
                  <a:moveTo>
                    <a:pt x="423507" y="374278"/>
                  </a:moveTo>
                  <a:lnTo>
                    <a:pt x="508168" y="374278"/>
                  </a:lnTo>
                  <a:cubicBezTo>
                    <a:pt x="514845" y="374278"/>
                    <a:pt x="520278" y="379590"/>
                    <a:pt x="520278" y="386259"/>
                  </a:cubicBezTo>
                  <a:lnTo>
                    <a:pt x="520278" y="506631"/>
                  </a:lnTo>
                  <a:cubicBezTo>
                    <a:pt x="520278" y="513300"/>
                    <a:pt x="514845" y="518725"/>
                    <a:pt x="508168" y="518725"/>
                  </a:cubicBezTo>
                  <a:lnTo>
                    <a:pt x="423507" y="518725"/>
                  </a:lnTo>
                  <a:cubicBezTo>
                    <a:pt x="416829" y="518725"/>
                    <a:pt x="411396" y="513300"/>
                    <a:pt x="411396" y="506631"/>
                  </a:cubicBezTo>
                  <a:lnTo>
                    <a:pt x="411396" y="386259"/>
                  </a:lnTo>
                  <a:cubicBezTo>
                    <a:pt x="411396" y="379590"/>
                    <a:pt x="416829" y="374278"/>
                    <a:pt x="423507" y="374278"/>
                  </a:cubicBezTo>
                  <a:close/>
                  <a:moveTo>
                    <a:pt x="97707" y="374278"/>
                  </a:moveTo>
                  <a:lnTo>
                    <a:pt x="182368" y="374278"/>
                  </a:lnTo>
                  <a:cubicBezTo>
                    <a:pt x="189045" y="374278"/>
                    <a:pt x="194478" y="379590"/>
                    <a:pt x="194478" y="386259"/>
                  </a:cubicBezTo>
                  <a:lnTo>
                    <a:pt x="194478" y="506631"/>
                  </a:lnTo>
                  <a:cubicBezTo>
                    <a:pt x="194478" y="513300"/>
                    <a:pt x="189045" y="518725"/>
                    <a:pt x="182368" y="518725"/>
                  </a:cubicBezTo>
                  <a:lnTo>
                    <a:pt x="97707" y="518725"/>
                  </a:lnTo>
                  <a:cubicBezTo>
                    <a:pt x="91029" y="518725"/>
                    <a:pt x="85596" y="513300"/>
                    <a:pt x="85596" y="506631"/>
                  </a:cubicBezTo>
                  <a:lnTo>
                    <a:pt x="85596" y="386259"/>
                  </a:lnTo>
                  <a:cubicBezTo>
                    <a:pt x="85596" y="379590"/>
                    <a:pt x="91029" y="374278"/>
                    <a:pt x="97707" y="374278"/>
                  </a:cubicBezTo>
                  <a:close/>
                  <a:moveTo>
                    <a:pt x="435504" y="277482"/>
                  </a:moveTo>
                  <a:lnTo>
                    <a:pt x="435504" y="313651"/>
                  </a:lnTo>
                  <a:lnTo>
                    <a:pt x="496057" y="313651"/>
                  </a:lnTo>
                  <a:lnTo>
                    <a:pt x="496057" y="277482"/>
                  </a:lnTo>
                  <a:close/>
                  <a:moveTo>
                    <a:pt x="254579" y="277482"/>
                  </a:moveTo>
                  <a:lnTo>
                    <a:pt x="254579" y="313651"/>
                  </a:lnTo>
                  <a:lnTo>
                    <a:pt x="350123" y="313651"/>
                  </a:lnTo>
                  <a:lnTo>
                    <a:pt x="350123" y="277482"/>
                  </a:lnTo>
                  <a:close/>
                  <a:moveTo>
                    <a:pt x="109704" y="277482"/>
                  </a:moveTo>
                  <a:lnTo>
                    <a:pt x="109704" y="313651"/>
                  </a:lnTo>
                  <a:lnTo>
                    <a:pt x="170257" y="313651"/>
                  </a:lnTo>
                  <a:lnTo>
                    <a:pt x="170257" y="277482"/>
                  </a:lnTo>
                  <a:close/>
                  <a:moveTo>
                    <a:pt x="435504" y="217353"/>
                  </a:moveTo>
                  <a:lnTo>
                    <a:pt x="435504" y="253408"/>
                  </a:lnTo>
                  <a:lnTo>
                    <a:pt x="496057" y="253408"/>
                  </a:lnTo>
                  <a:lnTo>
                    <a:pt x="496057" y="217353"/>
                  </a:lnTo>
                  <a:close/>
                  <a:moveTo>
                    <a:pt x="254579" y="217353"/>
                  </a:moveTo>
                  <a:lnTo>
                    <a:pt x="254579" y="253408"/>
                  </a:lnTo>
                  <a:lnTo>
                    <a:pt x="350123" y="253408"/>
                  </a:lnTo>
                  <a:lnTo>
                    <a:pt x="350123" y="217353"/>
                  </a:lnTo>
                  <a:close/>
                  <a:moveTo>
                    <a:pt x="109704" y="217353"/>
                  </a:moveTo>
                  <a:lnTo>
                    <a:pt x="109704" y="253408"/>
                  </a:lnTo>
                  <a:lnTo>
                    <a:pt x="170257" y="253408"/>
                  </a:lnTo>
                  <a:lnTo>
                    <a:pt x="170257" y="217353"/>
                  </a:lnTo>
                  <a:close/>
                  <a:moveTo>
                    <a:pt x="423507" y="193278"/>
                  </a:moveTo>
                  <a:lnTo>
                    <a:pt x="508168" y="193278"/>
                  </a:lnTo>
                  <a:cubicBezTo>
                    <a:pt x="514845" y="193278"/>
                    <a:pt x="520278" y="198590"/>
                    <a:pt x="520278" y="205259"/>
                  </a:cubicBezTo>
                  <a:lnTo>
                    <a:pt x="520278" y="325631"/>
                  </a:lnTo>
                  <a:cubicBezTo>
                    <a:pt x="520278" y="332300"/>
                    <a:pt x="514845" y="337725"/>
                    <a:pt x="508168" y="337725"/>
                  </a:cubicBezTo>
                  <a:lnTo>
                    <a:pt x="423507" y="337725"/>
                  </a:lnTo>
                  <a:cubicBezTo>
                    <a:pt x="416829" y="337725"/>
                    <a:pt x="411396" y="332300"/>
                    <a:pt x="411396" y="325631"/>
                  </a:cubicBezTo>
                  <a:lnTo>
                    <a:pt x="411396" y="205259"/>
                  </a:lnTo>
                  <a:cubicBezTo>
                    <a:pt x="411396" y="198590"/>
                    <a:pt x="416829" y="193278"/>
                    <a:pt x="423507" y="193278"/>
                  </a:cubicBezTo>
                  <a:close/>
                  <a:moveTo>
                    <a:pt x="242466" y="193278"/>
                  </a:moveTo>
                  <a:lnTo>
                    <a:pt x="362236" y="193278"/>
                  </a:lnTo>
                  <a:cubicBezTo>
                    <a:pt x="368915" y="193278"/>
                    <a:pt x="374349" y="198590"/>
                    <a:pt x="374349" y="205259"/>
                  </a:cubicBezTo>
                  <a:lnTo>
                    <a:pt x="374349" y="325631"/>
                  </a:lnTo>
                  <a:cubicBezTo>
                    <a:pt x="374349" y="332300"/>
                    <a:pt x="368915" y="337725"/>
                    <a:pt x="362236" y="337725"/>
                  </a:cubicBezTo>
                  <a:lnTo>
                    <a:pt x="242466" y="337725"/>
                  </a:lnTo>
                  <a:cubicBezTo>
                    <a:pt x="235787" y="337725"/>
                    <a:pt x="230466" y="332300"/>
                    <a:pt x="230466" y="325631"/>
                  </a:cubicBezTo>
                  <a:lnTo>
                    <a:pt x="230466" y="205259"/>
                  </a:lnTo>
                  <a:cubicBezTo>
                    <a:pt x="230466" y="198590"/>
                    <a:pt x="235787" y="193278"/>
                    <a:pt x="242466" y="193278"/>
                  </a:cubicBezTo>
                  <a:close/>
                  <a:moveTo>
                    <a:pt x="97707" y="193278"/>
                  </a:moveTo>
                  <a:lnTo>
                    <a:pt x="182368" y="193278"/>
                  </a:lnTo>
                  <a:cubicBezTo>
                    <a:pt x="189045" y="193278"/>
                    <a:pt x="194478" y="198590"/>
                    <a:pt x="194478" y="205259"/>
                  </a:cubicBezTo>
                  <a:lnTo>
                    <a:pt x="194478" y="325631"/>
                  </a:lnTo>
                  <a:cubicBezTo>
                    <a:pt x="194478" y="332300"/>
                    <a:pt x="189045" y="337725"/>
                    <a:pt x="182368" y="337725"/>
                  </a:cubicBezTo>
                  <a:lnTo>
                    <a:pt x="97707" y="337725"/>
                  </a:lnTo>
                  <a:cubicBezTo>
                    <a:pt x="91029" y="337725"/>
                    <a:pt x="85596" y="332300"/>
                    <a:pt x="85596" y="325631"/>
                  </a:cubicBezTo>
                  <a:lnTo>
                    <a:pt x="85596" y="205259"/>
                  </a:lnTo>
                  <a:cubicBezTo>
                    <a:pt x="85596" y="198590"/>
                    <a:pt x="91029" y="193278"/>
                    <a:pt x="97707" y="193278"/>
                  </a:cubicBezTo>
                  <a:close/>
                  <a:moveTo>
                    <a:pt x="302373" y="73951"/>
                  </a:moveTo>
                  <a:lnTo>
                    <a:pt x="48792" y="200659"/>
                  </a:lnTo>
                  <a:lnTo>
                    <a:pt x="48792" y="567332"/>
                  </a:lnTo>
                  <a:lnTo>
                    <a:pt x="230487" y="567332"/>
                  </a:lnTo>
                  <a:lnTo>
                    <a:pt x="230487" y="386256"/>
                  </a:lnTo>
                  <a:cubicBezTo>
                    <a:pt x="230487" y="379587"/>
                    <a:pt x="235808" y="374275"/>
                    <a:pt x="242487" y="374275"/>
                  </a:cubicBezTo>
                  <a:lnTo>
                    <a:pt x="362259" y="374275"/>
                  </a:lnTo>
                  <a:cubicBezTo>
                    <a:pt x="368938" y="374275"/>
                    <a:pt x="374372" y="379587"/>
                    <a:pt x="374372" y="386256"/>
                  </a:cubicBezTo>
                  <a:lnTo>
                    <a:pt x="374372" y="567332"/>
                  </a:lnTo>
                  <a:lnTo>
                    <a:pt x="555954" y="567332"/>
                  </a:lnTo>
                  <a:lnTo>
                    <a:pt x="555954" y="200659"/>
                  </a:lnTo>
                  <a:close/>
                  <a:moveTo>
                    <a:pt x="459729" y="36085"/>
                  </a:moveTo>
                  <a:lnTo>
                    <a:pt x="459729" y="77229"/>
                  </a:lnTo>
                  <a:lnTo>
                    <a:pt x="519275" y="106956"/>
                  </a:lnTo>
                  <a:lnTo>
                    <a:pt x="519275" y="36085"/>
                  </a:lnTo>
                  <a:close/>
                  <a:moveTo>
                    <a:pt x="302373" y="25573"/>
                  </a:moveTo>
                  <a:lnTo>
                    <a:pt x="24679" y="164376"/>
                  </a:lnTo>
                  <a:lnTo>
                    <a:pt x="24679" y="185739"/>
                  </a:lnTo>
                  <a:lnTo>
                    <a:pt x="296939" y="49762"/>
                  </a:lnTo>
                  <a:cubicBezTo>
                    <a:pt x="298637" y="48858"/>
                    <a:pt x="300561" y="48406"/>
                    <a:pt x="302373" y="48406"/>
                  </a:cubicBezTo>
                  <a:cubicBezTo>
                    <a:pt x="304184" y="48406"/>
                    <a:pt x="306109" y="48858"/>
                    <a:pt x="307807" y="49762"/>
                  </a:cubicBezTo>
                  <a:lnTo>
                    <a:pt x="580066" y="185739"/>
                  </a:lnTo>
                  <a:lnTo>
                    <a:pt x="580066" y="164376"/>
                  </a:lnTo>
                  <a:close/>
                  <a:moveTo>
                    <a:pt x="296939" y="1272"/>
                  </a:moveTo>
                  <a:cubicBezTo>
                    <a:pt x="300335" y="-424"/>
                    <a:pt x="304410" y="-424"/>
                    <a:pt x="307807" y="1272"/>
                  </a:cubicBezTo>
                  <a:lnTo>
                    <a:pt x="435616" y="65134"/>
                  </a:lnTo>
                  <a:lnTo>
                    <a:pt x="435616" y="23991"/>
                  </a:lnTo>
                  <a:cubicBezTo>
                    <a:pt x="435616" y="17322"/>
                    <a:pt x="441050" y="11896"/>
                    <a:pt x="447616" y="11896"/>
                  </a:cubicBezTo>
                  <a:lnTo>
                    <a:pt x="531275" y="11896"/>
                  </a:lnTo>
                  <a:cubicBezTo>
                    <a:pt x="537954" y="11896"/>
                    <a:pt x="543388" y="17322"/>
                    <a:pt x="543388" y="23991"/>
                  </a:cubicBezTo>
                  <a:lnTo>
                    <a:pt x="543388" y="119050"/>
                  </a:lnTo>
                  <a:lnTo>
                    <a:pt x="597613" y="146065"/>
                  </a:lnTo>
                  <a:cubicBezTo>
                    <a:pt x="601689" y="148099"/>
                    <a:pt x="604292" y="152281"/>
                    <a:pt x="604292" y="156916"/>
                  </a:cubicBezTo>
                  <a:lnTo>
                    <a:pt x="604292" y="205293"/>
                  </a:lnTo>
                  <a:cubicBezTo>
                    <a:pt x="604292" y="209475"/>
                    <a:pt x="602141" y="213318"/>
                    <a:pt x="598519" y="215579"/>
                  </a:cubicBezTo>
                  <a:cubicBezTo>
                    <a:pt x="596594" y="216709"/>
                    <a:pt x="594443" y="217387"/>
                    <a:pt x="592179" y="217387"/>
                  </a:cubicBezTo>
                  <a:cubicBezTo>
                    <a:pt x="590368" y="217387"/>
                    <a:pt x="588444" y="216935"/>
                    <a:pt x="586746" y="216144"/>
                  </a:cubicBezTo>
                  <a:lnTo>
                    <a:pt x="580066" y="212753"/>
                  </a:lnTo>
                  <a:lnTo>
                    <a:pt x="580066" y="567332"/>
                  </a:lnTo>
                  <a:lnTo>
                    <a:pt x="592745" y="567332"/>
                  </a:lnTo>
                  <a:cubicBezTo>
                    <a:pt x="599311" y="567332"/>
                    <a:pt x="604745" y="572758"/>
                    <a:pt x="604745" y="579427"/>
                  </a:cubicBezTo>
                  <a:cubicBezTo>
                    <a:pt x="604745" y="586096"/>
                    <a:pt x="599311" y="591408"/>
                    <a:pt x="592745" y="591408"/>
                  </a:cubicBezTo>
                  <a:lnTo>
                    <a:pt x="12113" y="591408"/>
                  </a:lnTo>
                  <a:cubicBezTo>
                    <a:pt x="5434" y="591408"/>
                    <a:pt x="0" y="586096"/>
                    <a:pt x="0" y="579427"/>
                  </a:cubicBezTo>
                  <a:cubicBezTo>
                    <a:pt x="0" y="572758"/>
                    <a:pt x="5434" y="567332"/>
                    <a:pt x="12113" y="567332"/>
                  </a:cubicBezTo>
                  <a:lnTo>
                    <a:pt x="24679" y="567332"/>
                  </a:lnTo>
                  <a:lnTo>
                    <a:pt x="24679" y="212753"/>
                  </a:lnTo>
                  <a:lnTo>
                    <a:pt x="18000" y="216031"/>
                  </a:lnTo>
                  <a:cubicBezTo>
                    <a:pt x="14264" y="217953"/>
                    <a:pt x="9736" y="217727"/>
                    <a:pt x="6227" y="215579"/>
                  </a:cubicBezTo>
                  <a:cubicBezTo>
                    <a:pt x="2717" y="213318"/>
                    <a:pt x="453" y="209475"/>
                    <a:pt x="453" y="205293"/>
                  </a:cubicBezTo>
                  <a:lnTo>
                    <a:pt x="453" y="156916"/>
                  </a:lnTo>
                  <a:cubicBezTo>
                    <a:pt x="453" y="152281"/>
                    <a:pt x="3057" y="148099"/>
                    <a:pt x="7132" y="1460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6" name="i$ḻíḑê">
              <a:extLst>
                <a:ext uri="{FF2B5EF4-FFF2-40B4-BE49-F238E27FC236}">
                  <a16:creationId xmlns="" xmlns:a16="http://schemas.microsoft.com/office/drawing/2014/main" id="{CBB10269-ACC2-4A8E-81E2-6D53F8AEC7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0368" y="4350248"/>
              <a:ext cx="2108062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 err="1" smtClean="0">
                  <a:solidFill>
                    <a:schemeClr val="accent1"/>
                  </a:solidFill>
                </a:rPr>
                <a:t>Github</a:t>
              </a:r>
              <a:r>
                <a:rPr lang="zh-CN" altLang="en-US" sz="1800" b="1" dirty="0" smtClean="0">
                  <a:solidFill>
                    <a:schemeClr val="accent1"/>
                  </a:solidFill>
                </a:rPr>
                <a:t>关注数量</a:t>
              </a:r>
              <a:endParaRPr lang="zh-CN" altLang="en-US" sz="1800" b="1" dirty="0">
                <a:solidFill>
                  <a:schemeClr val="accent1"/>
                </a:solidFill>
              </a:endParaRPr>
            </a:p>
          </p:txBody>
        </p:sp>
        <p:sp>
          <p:nvSpPr>
            <p:cNvPr id="84" name="íṧľíḍê">
              <a:extLst>
                <a:ext uri="{FF2B5EF4-FFF2-40B4-BE49-F238E27FC236}">
                  <a16:creationId xmlns="" xmlns:a16="http://schemas.microsoft.com/office/drawing/2014/main" id="{E4333540-A70F-47A7-B1FC-92F55E4D81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64769" y="4350248"/>
              <a:ext cx="2108062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 err="1" smtClean="0">
                  <a:solidFill>
                    <a:schemeClr val="accent2"/>
                  </a:solidFill>
                </a:rPr>
                <a:t>Github</a:t>
              </a:r>
              <a:r>
                <a:rPr lang="en-US" altLang="zh-CN" sz="1800" b="1" dirty="0" smtClean="0">
                  <a:solidFill>
                    <a:schemeClr val="accent2"/>
                  </a:solidFill>
                </a:rPr>
                <a:t> Fork</a:t>
              </a:r>
              <a:r>
                <a:rPr lang="zh-CN" altLang="en-US" sz="1800" b="1" dirty="0" smtClean="0">
                  <a:solidFill>
                    <a:schemeClr val="accent2"/>
                  </a:solidFill>
                </a:rPr>
                <a:t>数量</a:t>
              </a:r>
              <a:endParaRPr lang="zh-CN" altLang="en-US" sz="1800" b="1" dirty="0">
                <a:solidFill>
                  <a:schemeClr val="accent2"/>
                </a:solidFill>
              </a:endParaRPr>
            </a:p>
          </p:txBody>
        </p:sp>
        <p:sp>
          <p:nvSpPr>
            <p:cNvPr id="82" name="íṩ1iḑé">
              <a:extLst>
                <a:ext uri="{FF2B5EF4-FFF2-40B4-BE49-F238E27FC236}">
                  <a16:creationId xmlns="" xmlns:a16="http://schemas.microsoft.com/office/drawing/2014/main" id="{64F41722-6439-487A-95C8-BB48A013ADC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19169" y="4350248"/>
              <a:ext cx="2108062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accent3"/>
                  </a:solidFill>
                </a:rPr>
                <a:t>合作公司</a:t>
              </a:r>
              <a:endParaRPr lang="zh-CN" altLang="en-US" sz="1800" b="1" dirty="0">
                <a:solidFill>
                  <a:schemeClr val="accent3"/>
                </a:solidFill>
              </a:endParaRPr>
            </a:p>
          </p:txBody>
        </p:sp>
        <p:sp>
          <p:nvSpPr>
            <p:cNvPr id="80" name="î$ļïďe">
              <a:extLst>
                <a:ext uri="{FF2B5EF4-FFF2-40B4-BE49-F238E27FC236}">
                  <a16:creationId xmlns="" xmlns:a16="http://schemas.microsoft.com/office/drawing/2014/main" id="{5687E678-ECF1-421F-AB67-9B189B649A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73570" y="4350248"/>
              <a:ext cx="2108062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chemeClr val="accent4"/>
                  </a:solidFill>
                </a:rPr>
                <a:t>社区成员</a:t>
              </a:r>
              <a:endParaRPr lang="zh-CN" altLang="en-US" sz="18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7" name="ïṡḷiḍé">
            <a:extLst>
              <a:ext uri="{FF2B5EF4-FFF2-40B4-BE49-F238E27FC236}">
                <a16:creationId xmlns="" xmlns:a16="http://schemas.microsoft.com/office/drawing/2014/main" id="{499E9709-9B8F-41A8-9FB6-9B1202798666}"/>
              </a:ext>
            </a:extLst>
          </p:cNvPr>
          <p:cNvSpPr>
            <a:spLocks/>
          </p:cNvSpPr>
          <p:nvPr/>
        </p:nvSpPr>
        <p:spPr bwMode="auto">
          <a:xfrm>
            <a:off x="1414183" y="2019455"/>
            <a:ext cx="447736" cy="426810"/>
          </a:xfrm>
          <a:custGeom>
            <a:avLst/>
            <a:gdLst>
              <a:gd name="connsiteX0" fmla="*/ 254662 w 607829"/>
              <a:gd name="connsiteY0" fmla="*/ 198077 h 579421"/>
              <a:gd name="connsiteX1" fmla="*/ 365818 w 607829"/>
              <a:gd name="connsiteY1" fmla="*/ 198077 h 579421"/>
              <a:gd name="connsiteX2" fmla="*/ 365818 w 607829"/>
              <a:gd name="connsiteY2" fmla="*/ 231764 h 579421"/>
              <a:gd name="connsiteX3" fmla="*/ 283226 w 607829"/>
              <a:gd name="connsiteY3" fmla="*/ 231764 h 579421"/>
              <a:gd name="connsiteX4" fmla="*/ 275999 w 607829"/>
              <a:gd name="connsiteY4" fmla="*/ 275764 h 579421"/>
              <a:gd name="connsiteX5" fmla="*/ 290280 w 607829"/>
              <a:gd name="connsiteY5" fmla="*/ 267857 h 579421"/>
              <a:gd name="connsiteX6" fmla="*/ 311445 w 607829"/>
              <a:gd name="connsiteY6" fmla="*/ 264592 h 579421"/>
              <a:gd name="connsiteX7" fmla="*/ 354978 w 607829"/>
              <a:gd name="connsiteY7" fmla="*/ 281607 h 579421"/>
              <a:gd name="connsiteX8" fmla="*/ 373733 w 607829"/>
              <a:gd name="connsiteY8" fmla="*/ 330591 h 579421"/>
              <a:gd name="connsiteX9" fmla="*/ 355838 w 607829"/>
              <a:gd name="connsiteY9" fmla="*/ 380434 h 579421"/>
              <a:gd name="connsiteX10" fmla="*/ 301981 w 607829"/>
              <a:gd name="connsiteY10" fmla="*/ 402434 h 579421"/>
              <a:gd name="connsiteX11" fmla="*/ 254662 w 607829"/>
              <a:gd name="connsiteY11" fmla="*/ 386965 h 579421"/>
              <a:gd name="connsiteX12" fmla="*/ 234014 w 607829"/>
              <a:gd name="connsiteY12" fmla="*/ 343138 h 579421"/>
              <a:gd name="connsiteX13" fmla="*/ 273590 w 607829"/>
              <a:gd name="connsiteY13" fmla="*/ 343138 h 579421"/>
              <a:gd name="connsiteX14" fmla="*/ 282709 w 607829"/>
              <a:gd name="connsiteY14" fmla="*/ 363075 h 579421"/>
              <a:gd name="connsiteX15" fmla="*/ 302153 w 607829"/>
              <a:gd name="connsiteY15" fmla="*/ 370122 h 579421"/>
              <a:gd name="connsiteX16" fmla="*/ 324694 w 607829"/>
              <a:gd name="connsiteY16" fmla="*/ 359809 h 579421"/>
              <a:gd name="connsiteX17" fmla="*/ 332265 w 607829"/>
              <a:gd name="connsiteY17" fmla="*/ 333685 h 579421"/>
              <a:gd name="connsiteX18" fmla="*/ 325038 w 607829"/>
              <a:gd name="connsiteY18" fmla="*/ 307560 h 579421"/>
              <a:gd name="connsiteX19" fmla="*/ 302497 w 607829"/>
              <a:gd name="connsiteY19" fmla="*/ 296904 h 579421"/>
              <a:gd name="connsiteX20" fmla="*/ 290108 w 607829"/>
              <a:gd name="connsiteY20" fmla="*/ 298795 h 579421"/>
              <a:gd name="connsiteX21" fmla="*/ 275999 w 607829"/>
              <a:gd name="connsiteY21" fmla="*/ 311169 h 579421"/>
              <a:gd name="connsiteX22" fmla="*/ 240381 w 607829"/>
              <a:gd name="connsiteY22" fmla="*/ 309451 h 579421"/>
              <a:gd name="connsiteX23" fmla="*/ 302697 w 607829"/>
              <a:gd name="connsiteY23" fmla="*/ 33314 h 579421"/>
              <a:gd name="connsiteX24" fmla="*/ 280284 w 607829"/>
              <a:gd name="connsiteY24" fmla="*/ 46051 h 579421"/>
              <a:gd name="connsiteX25" fmla="*/ 199236 w 607829"/>
              <a:gd name="connsiteY25" fmla="*/ 188501 h 579421"/>
              <a:gd name="connsiteX26" fmla="*/ 53832 w 607829"/>
              <a:gd name="connsiteY26" fmla="*/ 212901 h 579421"/>
              <a:gd name="connsiteX27" fmla="*/ 33871 w 607829"/>
              <a:gd name="connsiteY27" fmla="*/ 229225 h 579421"/>
              <a:gd name="connsiteX28" fmla="*/ 40066 w 607829"/>
              <a:gd name="connsiteY28" fmla="*/ 254141 h 579421"/>
              <a:gd name="connsiteX29" fmla="*/ 146753 w 607829"/>
              <a:gd name="connsiteY29" fmla="*/ 363599 h 579421"/>
              <a:gd name="connsiteX30" fmla="*/ 127997 w 607829"/>
              <a:gd name="connsiteY30" fmla="*/ 521857 h 579421"/>
              <a:gd name="connsiteX31" fmla="*/ 134019 w 607829"/>
              <a:gd name="connsiteY31" fmla="*/ 542305 h 579421"/>
              <a:gd name="connsiteX32" fmla="*/ 159831 w 607829"/>
              <a:gd name="connsiteY32" fmla="*/ 543164 h 579421"/>
              <a:gd name="connsiteX33" fmla="*/ 303859 w 607829"/>
              <a:gd name="connsiteY33" fmla="*/ 464809 h 579421"/>
              <a:gd name="connsiteX34" fmla="*/ 447886 w 607829"/>
              <a:gd name="connsiteY34" fmla="*/ 543164 h 579421"/>
              <a:gd name="connsiteX35" fmla="*/ 473870 w 607829"/>
              <a:gd name="connsiteY35" fmla="*/ 542305 h 579421"/>
              <a:gd name="connsiteX36" fmla="*/ 479720 w 607829"/>
              <a:gd name="connsiteY36" fmla="*/ 521857 h 579421"/>
              <a:gd name="connsiteX37" fmla="*/ 461136 w 607829"/>
              <a:gd name="connsiteY37" fmla="*/ 363599 h 579421"/>
              <a:gd name="connsiteX38" fmla="*/ 567823 w 607829"/>
              <a:gd name="connsiteY38" fmla="*/ 254141 h 579421"/>
              <a:gd name="connsiteX39" fmla="*/ 574018 w 607829"/>
              <a:gd name="connsiteY39" fmla="*/ 229741 h 579421"/>
              <a:gd name="connsiteX40" fmla="*/ 553885 w 607829"/>
              <a:gd name="connsiteY40" fmla="*/ 214104 h 579421"/>
              <a:gd name="connsiteX41" fmla="*/ 394715 w 607829"/>
              <a:gd name="connsiteY41" fmla="*/ 188501 h 579421"/>
              <a:gd name="connsiteX42" fmla="*/ 324336 w 607829"/>
              <a:gd name="connsiteY42" fmla="*/ 47254 h 579421"/>
              <a:gd name="connsiteX43" fmla="*/ 302697 w 607829"/>
              <a:gd name="connsiteY43" fmla="*/ 33314 h 579421"/>
              <a:gd name="connsiteX44" fmla="*/ 302138 w 607829"/>
              <a:gd name="connsiteY44" fmla="*/ 0 h 579421"/>
              <a:gd name="connsiteX45" fmla="*/ 352384 w 607829"/>
              <a:gd name="connsiteY45" fmla="*/ 30071 h 579421"/>
              <a:gd name="connsiteX46" fmla="*/ 353417 w 607829"/>
              <a:gd name="connsiteY46" fmla="*/ 31617 h 579421"/>
              <a:gd name="connsiteX47" fmla="*/ 416568 w 607829"/>
              <a:gd name="connsiteY47" fmla="*/ 158774 h 579421"/>
              <a:gd name="connsiteX48" fmla="*/ 561628 w 607829"/>
              <a:gd name="connsiteY48" fmla="*/ 182143 h 579421"/>
              <a:gd name="connsiteX49" fmla="*/ 605164 w 607829"/>
              <a:gd name="connsiteY49" fmla="*/ 219087 h 579421"/>
              <a:gd name="connsiteX50" fmla="*/ 593462 w 607829"/>
              <a:gd name="connsiteY50" fmla="*/ 274761 h 579421"/>
              <a:gd name="connsiteX51" fmla="*/ 592086 w 607829"/>
              <a:gd name="connsiteY51" fmla="*/ 276308 h 579421"/>
              <a:gd name="connsiteX52" fmla="*/ 495551 w 607829"/>
              <a:gd name="connsiteY52" fmla="*/ 375455 h 579421"/>
              <a:gd name="connsiteX53" fmla="*/ 512587 w 607829"/>
              <a:gd name="connsiteY53" fmla="*/ 519967 h 579421"/>
              <a:gd name="connsiteX54" fmla="*/ 497616 w 607829"/>
              <a:gd name="connsiteY54" fmla="*/ 564987 h 579421"/>
              <a:gd name="connsiteX55" fmla="*/ 462513 w 607829"/>
              <a:gd name="connsiteY55" fmla="*/ 579421 h 579421"/>
              <a:gd name="connsiteX56" fmla="*/ 433776 w 607829"/>
              <a:gd name="connsiteY56" fmla="*/ 572891 h 579421"/>
              <a:gd name="connsiteX57" fmla="*/ 432744 w 607829"/>
              <a:gd name="connsiteY57" fmla="*/ 572204 h 579421"/>
              <a:gd name="connsiteX58" fmla="*/ 303859 w 607829"/>
              <a:gd name="connsiteY58" fmla="*/ 502096 h 579421"/>
              <a:gd name="connsiteX59" fmla="*/ 173941 w 607829"/>
              <a:gd name="connsiteY59" fmla="*/ 572891 h 579421"/>
              <a:gd name="connsiteX60" fmla="*/ 110273 w 607829"/>
              <a:gd name="connsiteY60" fmla="*/ 564987 h 579421"/>
              <a:gd name="connsiteX61" fmla="*/ 95302 w 607829"/>
              <a:gd name="connsiteY61" fmla="*/ 519967 h 579421"/>
              <a:gd name="connsiteX62" fmla="*/ 95302 w 607829"/>
              <a:gd name="connsiteY62" fmla="*/ 518592 h 579421"/>
              <a:gd name="connsiteX63" fmla="*/ 112338 w 607829"/>
              <a:gd name="connsiteY63" fmla="*/ 375283 h 579421"/>
              <a:gd name="connsiteX64" fmla="*/ 14427 w 607829"/>
              <a:gd name="connsiteY64" fmla="*/ 274761 h 579421"/>
              <a:gd name="connsiteX65" fmla="*/ 2553 w 607829"/>
              <a:gd name="connsiteY65" fmla="*/ 218915 h 579421"/>
              <a:gd name="connsiteX66" fmla="*/ 45572 w 607829"/>
              <a:gd name="connsiteY66" fmla="*/ 181112 h 579421"/>
              <a:gd name="connsiteX67" fmla="*/ 47465 w 607829"/>
              <a:gd name="connsiteY67" fmla="*/ 180768 h 579421"/>
              <a:gd name="connsiteX68" fmla="*/ 178415 w 607829"/>
              <a:gd name="connsiteY68" fmla="*/ 158774 h 579421"/>
              <a:gd name="connsiteX69" fmla="*/ 253268 w 607829"/>
              <a:gd name="connsiteY69" fmla="*/ 27493 h 579421"/>
              <a:gd name="connsiteX70" fmla="*/ 302138 w 607829"/>
              <a:gd name="connsiteY70" fmla="*/ 0 h 57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829" h="579421">
                <a:moveTo>
                  <a:pt x="254662" y="198077"/>
                </a:moveTo>
                <a:lnTo>
                  <a:pt x="365818" y="198077"/>
                </a:lnTo>
                <a:lnTo>
                  <a:pt x="365818" y="231764"/>
                </a:lnTo>
                <a:lnTo>
                  <a:pt x="283226" y="231764"/>
                </a:lnTo>
                <a:lnTo>
                  <a:pt x="275999" y="275764"/>
                </a:lnTo>
                <a:cubicBezTo>
                  <a:pt x="282193" y="271811"/>
                  <a:pt x="286839" y="269232"/>
                  <a:pt x="290280" y="267857"/>
                </a:cubicBezTo>
                <a:cubicBezTo>
                  <a:pt x="296131" y="265795"/>
                  <a:pt x="303185" y="264592"/>
                  <a:pt x="311445" y="264592"/>
                </a:cubicBezTo>
                <a:cubicBezTo>
                  <a:pt x="328135" y="264592"/>
                  <a:pt x="342589" y="270264"/>
                  <a:pt x="354978" y="281607"/>
                </a:cubicBezTo>
                <a:cubicBezTo>
                  <a:pt x="367539" y="292779"/>
                  <a:pt x="373733" y="309107"/>
                  <a:pt x="373733" y="330591"/>
                </a:cubicBezTo>
                <a:cubicBezTo>
                  <a:pt x="373733" y="349153"/>
                  <a:pt x="367711" y="365825"/>
                  <a:pt x="355838" y="380434"/>
                </a:cubicBezTo>
                <a:cubicBezTo>
                  <a:pt x="343793" y="395215"/>
                  <a:pt x="325898" y="402434"/>
                  <a:pt x="301981" y="402434"/>
                </a:cubicBezTo>
                <a:cubicBezTo>
                  <a:pt x="282881" y="402434"/>
                  <a:pt x="267051" y="397278"/>
                  <a:pt x="254662" y="386965"/>
                </a:cubicBezTo>
                <a:cubicBezTo>
                  <a:pt x="242274" y="376653"/>
                  <a:pt x="235563" y="362044"/>
                  <a:pt x="234014" y="343138"/>
                </a:cubicBezTo>
                <a:lnTo>
                  <a:pt x="273590" y="343138"/>
                </a:lnTo>
                <a:cubicBezTo>
                  <a:pt x="275311" y="351731"/>
                  <a:pt x="278236" y="358435"/>
                  <a:pt x="282709" y="363075"/>
                </a:cubicBezTo>
                <a:cubicBezTo>
                  <a:pt x="287183" y="367888"/>
                  <a:pt x="293722" y="370122"/>
                  <a:pt x="302153" y="370122"/>
                </a:cubicBezTo>
                <a:cubicBezTo>
                  <a:pt x="311961" y="370122"/>
                  <a:pt x="319532" y="366684"/>
                  <a:pt x="324694" y="359809"/>
                </a:cubicBezTo>
                <a:cubicBezTo>
                  <a:pt x="329684" y="352935"/>
                  <a:pt x="332265" y="344169"/>
                  <a:pt x="332265" y="333685"/>
                </a:cubicBezTo>
                <a:cubicBezTo>
                  <a:pt x="332265" y="323372"/>
                  <a:pt x="329856" y="314779"/>
                  <a:pt x="325038" y="307560"/>
                </a:cubicBezTo>
                <a:cubicBezTo>
                  <a:pt x="320220" y="300513"/>
                  <a:pt x="312821" y="296904"/>
                  <a:pt x="302497" y="296904"/>
                </a:cubicBezTo>
                <a:cubicBezTo>
                  <a:pt x="297679" y="296904"/>
                  <a:pt x="293550" y="297591"/>
                  <a:pt x="290108" y="298795"/>
                </a:cubicBezTo>
                <a:cubicBezTo>
                  <a:pt x="283914" y="301029"/>
                  <a:pt x="279096" y="305154"/>
                  <a:pt x="275999" y="311169"/>
                </a:cubicBezTo>
                <a:lnTo>
                  <a:pt x="240381" y="309451"/>
                </a:lnTo>
                <a:close/>
                <a:moveTo>
                  <a:pt x="302697" y="33314"/>
                </a:moveTo>
                <a:cubicBezTo>
                  <a:pt x="294868" y="33121"/>
                  <a:pt x="286909" y="37374"/>
                  <a:pt x="280284" y="46051"/>
                </a:cubicBezTo>
                <a:lnTo>
                  <a:pt x="199236" y="188501"/>
                </a:lnTo>
                <a:lnTo>
                  <a:pt x="53832" y="212901"/>
                </a:lnTo>
                <a:cubicBezTo>
                  <a:pt x="43335" y="216166"/>
                  <a:pt x="36280" y="221837"/>
                  <a:pt x="33871" y="229225"/>
                </a:cubicBezTo>
                <a:cubicBezTo>
                  <a:pt x="31290" y="236442"/>
                  <a:pt x="33527" y="245378"/>
                  <a:pt x="40066" y="254141"/>
                </a:cubicBezTo>
                <a:lnTo>
                  <a:pt x="146753" y="363599"/>
                </a:lnTo>
                <a:lnTo>
                  <a:pt x="127997" y="521857"/>
                </a:lnTo>
                <a:cubicBezTo>
                  <a:pt x="127825" y="530792"/>
                  <a:pt x="129889" y="538181"/>
                  <a:pt x="134019" y="542305"/>
                </a:cubicBezTo>
                <a:cubicBezTo>
                  <a:pt x="139182" y="547804"/>
                  <a:pt x="148818" y="547976"/>
                  <a:pt x="159831" y="543164"/>
                </a:cubicBezTo>
                <a:lnTo>
                  <a:pt x="303859" y="464809"/>
                </a:lnTo>
                <a:lnTo>
                  <a:pt x="447886" y="543164"/>
                </a:lnTo>
                <a:cubicBezTo>
                  <a:pt x="458899" y="547976"/>
                  <a:pt x="468535" y="547804"/>
                  <a:pt x="473870" y="542305"/>
                </a:cubicBezTo>
                <a:cubicBezTo>
                  <a:pt x="477827" y="538009"/>
                  <a:pt x="479892" y="530792"/>
                  <a:pt x="479720" y="521857"/>
                </a:cubicBezTo>
                <a:lnTo>
                  <a:pt x="461136" y="363599"/>
                </a:lnTo>
                <a:lnTo>
                  <a:pt x="567823" y="254141"/>
                </a:lnTo>
                <a:cubicBezTo>
                  <a:pt x="574190" y="245378"/>
                  <a:pt x="576427" y="236786"/>
                  <a:pt x="574018" y="229741"/>
                </a:cubicBezTo>
                <a:cubicBezTo>
                  <a:pt x="571609" y="222524"/>
                  <a:pt x="564382" y="217025"/>
                  <a:pt x="553885" y="214104"/>
                </a:cubicBezTo>
                <a:lnTo>
                  <a:pt x="394715" y="188501"/>
                </a:lnTo>
                <a:lnTo>
                  <a:pt x="324336" y="47254"/>
                </a:lnTo>
                <a:cubicBezTo>
                  <a:pt x="318227" y="38147"/>
                  <a:pt x="310527" y="33508"/>
                  <a:pt x="302697" y="33314"/>
                </a:cubicBezTo>
                <a:close/>
                <a:moveTo>
                  <a:pt x="302138" y="0"/>
                </a:moveTo>
                <a:cubicBezTo>
                  <a:pt x="321583" y="0"/>
                  <a:pt x="339995" y="10997"/>
                  <a:pt x="352384" y="30071"/>
                </a:cubicBezTo>
                <a:lnTo>
                  <a:pt x="353417" y="31617"/>
                </a:lnTo>
                <a:lnTo>
                  <a:pt x="416568" y="158774"/>
                </a:lnTo>
                <a:lnTo>
                  <a:pt x="561628" y="182143"/>
                </a:lnTo>
                <a:cubicBezTo>
                  <a:pt x="583138" y="187814"/>
                  <a:pt x="598969" y="201217"/>
                  <a:pt x="605164" y="219087"/>
                </a:cubicBezTo>
                <a:cubicBezTo>
                  <a:pt x="611186" y="236786"/>
                  <a:pt x="606884" y="257062"/>
                  <a:pt x="593462" y="274761"/>
                </a:cubicBezTo>
                <a:lnTo>
                  <a:pt x="592086" y="276308"/>
                </a:lnTo>
                <a:lnTo>
                  <a:pt x="495551" y="375455"/>
                </a:lnTo>
                <a:lnTo>
                  <a:pt x="512587" y="519967"/>
                </a:lnTo>
                <a:cubicBezTo>
                  <a:pt x="513275" y="538525"/>
                  <a:pt x="508113" y="554162"/>
                  <a:pt x="497616" y="564987"/>
                </a:cubicBezTo>
                <a:cubicBezTo>
                  <a:pt x="488668" y="574266"/>
                  <a:pt x="476107" y="579421"/>
                  <a:pt x="462513" y="579421"/>
                </a:cubicBezTo>
                <a:cubicBezTo>
                  <a:pt x="453221" y="579421"/>
                  <a:pt x="443584" y="577187"/>
                  <a:pt x="433776" y="572891"/>
                </a:cubicBezTo>
                <a:lnTo>
                  <a:pt x="432744" y="572204"/>
                </a:lnTo>
                <a:lnTo>
                  <a:pt x="303859" y="502096"/>
                </a:lnTo>
                <a:lnTo>
                  <a:pt x="173941" y="572891"/>
                </a:lnTo>
                <a:cubicBezTo>
                  <a:pt x="149678" y="583717"/>
                  <a:pt x="125243" y="580624"/>
                  <a:pt x="110273" y="564987"/>
                </a:cubicBezTo>
                <a:cubicBezTo>
                  <a:pt x="99776" y="554162"/>
                  <a:pt x="94614" y="538525"/>
                  <a:pt x="95302" y="519967"/>
                </a:cubicBezTo>
                <a:lnTo>
                  <a:pt x="95302" y="518592"/>
                </a:lnTo>
                <a:lnTo>
                  <a:pt x="112338" y="375283"/>
                </a:lnTo>
                <a:lnTo>
                  <a:pt x="14427" y="274761"/>
                </a:lnTo>
                <a:cubicBezTo>
                  <a:pt x="1005" y="257062"/>
                  <a:pt x="-3297" y="236786"/>
                  <a:pt x="2553" y="218915"/>
                </a:cubicBezTo>
                <a:cubicBezTo>
                  <a:pt x="8576" y="200873"/>
                  <a:pt x="24235" y="187126"/>
                  <a:pt x="45572" y="181112"/>
                </a:cubicBezTo>
                <a:lnTo>
                  <a:pt x="47465" y="180768"/>
                </a:lnTo>
                <a:lnTo>
                  <a:pt x="178415" y="158774"/>
                </a:lnTo>
                <a:lnTo>
                  <a:pt x="253268" y="27493"/>
                </a:lnTo>
                <a:cubicBezTo>
                  <a:pt x="266174" y="9794"/>
                  <a:pt x="283554" y="0"/>
                  <a:pt x="3021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722795" y="4292847"/>
            <a:ext cx="7543800" cy="2232131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100" b="0" i="0" kern="1200">
                <a:solidFill>
                  <a:schemeClr val="bg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kumimoji="1" lang="en-US" altLang="zh-CN" sz="2400" dirty="0" smtClean="0">
                <a:solidFill>
                  <a:schemeClr val="accent1">
                    <a:lumMod val="10000"/>
                  </a:schemeClr>
                </a:solidFill>
              </a:rPr>
              <a:t>  </a:t>
            </a:r>
            <a:r>
              <a:rPr kumimoji="1" lang="zh-CN" altLang="en-US" sz="2400" dirty="0" smtClean="0">
                <a:solidFill>
                  <a:schemeClr val="accent1">
                    <a:lumMod val="10000"/>
                  </a:schemeClr>
                </a:solidFill>
              </a:rPr>
              <a:t>合作公司</a:t>
            </a:r>
            <a:endParaRPr kumimoji="1" lang="en-US" altLang="zh-CN" sz="16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滴滴、美团、快网、小米、金山云、宜信、七牛、赶集、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360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、一点、汽车之家、微博、斗鱼、平安云、开心网、借贷宝、美丽说、猿题库、芒果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TV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、豆瓣、灵犀、趋势科技、京东、网信、银联商务</a:t>
            </a:r>
            <a:r>
              <a:rPr kumimoji="1" lang="is-IS" altLang="zh-CN" sz="1600" dirty="0" smtClean="0">
                <a:solidFill>
                  <a:schemeClr val="accent1">
                    <a:lumMod val="10000"/>
                  </a:schemeClr>
                </a:solidFill>
              </a:rPr>
              <a:t>…</a:t>
            </a:r>
            <a:endParaRPr kumimoji="1" lang="en-US" altLang="zh-CN" sz="16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lvl="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kumimoji="1" lang="zh-CN" altLang="en-US" sz="1600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爱奇艺、链家、迅雷、又拍云、金山办公、快牙、聚力方舟、点金互联网金融、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Cc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视频、跟谁学、世纪东方网络、</a:t>
            </a:r>
            <a:r>
              <a:rPr kumimoji="1" lang="en-US" altLang="zh-CN" sz="1600" dirty="0" err="1" smtClean="0">
                <a:solidFill>
                  <a:schemeClr val="accent1">
                    <a:lumMod val="10000"/>
                  </a:schemeClr>
                </a:solidFill>
              </a:rPr>
              <a:t>orbeus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、突破互动、力创科技、中航信、生活通、微会、小</a:t>
            </a:r>
            <a:r>
              <a:rPr kumimoji="1" lang="en-US" altLang="zh-CN" sz="1600" dirty="0" smtClean="0">
                <a:solidFill>
                  <a:schemeClr val="accent1">
                    <a:lumMod val="10000"/>
                  </a:schemeClr>
                </a:solidFill>
              </a:rPr>
              <a:t>e</a:t>
            </a:r>
            <a:r>
              <a:rPr kumimoji="1" lang="zh-CN" altLang="en-US" sz="1600" dirty="0" smtClean="0">
                <a:solidFill>
                  <a:schemeClr val="accent1">
                    <a:lumMod val="10000"/>
                  </a:schemeClr>
                </a:solidFill>
              </a:rPr>
              <a:t>到家、传漾、华东师范大学、</a:t>
            </a:r>
            <a:r>
              <a:rPr kumimoji="1" lang="en-US" altLang="zh-CN" sz="1600" dirty="0" err="1" smtClean="0">
                <a:solidFill>
                  <a:schemeClr val="accent1">
                    <a:lumMod val="10000"/>
                  </a:schemeClr>
                </a:solidFill>
              </a:rPr>
              <a:t>LeanWork</a:t>
            </a:r>
            <a:r>
              <a:rPr kumimoji="1" lang="is-IS" altLang="zh-CN" sz="1600" dirty="0" smtClean="0">
                <a:solidFill>
                  <a:schemeClr val="accent1">
                    <a:lumMod val="10000"/>
                  </a:schemeClr>
                </a:solidFill>
              </a:rPr>
              <a:t>…</a:t>
            </a:r>
            <a:endParaRPr kumimoji="1" lang="en-US" altLang="zh-CN" sz="16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48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自定义 1">
      <a:dk1>
        <a:srgbClr val="F88719"/>
      </a:dk1>
      <a:lt1>
        <a:srgbClr val="808080"/>
      </a:lt1>
      <a:dk2>
        <a:srgbClr val="4D4D4D"/>
      </a:dk2>
      <a:lt2>
        <a:srgbClr val="A59E9D"/>
      </a:lt2>
      <a:accent1>
        <a:srgbClr val="F9F9F7"/>
      </a:accent1>
      <a:accent2>
        <a:srgbClr val="F7EFE6"/>
      </a:accent2>
      <a:accent3>
        <a:srgbClr val="F2E3D2"/>
      </a:accent3>
      <a:accent4>
        <a:srgbClr val="D8C6B8"/>
      </a:accent4>
      <a:accent5>
        <a:srgbClr val="21B5FF"/>
      </a:accent5>
      <a:accent6>
        <a:srgbClr val="F2793C"/>
      </a:accent6>
      <a:hlink>
        <a:srgbClr val="F88719"/>
      </a:hlink>
      <a:folHlink>
        <a:srgbClr val="E57239"/>
      </a:folHlink>
    </a:clrScheme>
    <a:fontScheme name="怀旧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000000"/>
    </a:dk1>
    <a:lt1>
      <a:srgbClr val="FFFFFF"/>
    </a:lt1>
    <a:dk2>
      <a:srgbClr val="778495"/>
    </a:dk2>
    <a:lt2>
      <a:srgbClr val="F0F0F0"/>
    </a:lt2>
    <a:accent1>
      <a:srgbClr val="00B9E1"/>
    </a:accent1>
    <a:accent2>
      <a:srgbClr val="AA9C8F"/>
    </a:accent2>
    <a:accent3>
      <a:srgbClr val="CF0072"/>
    </a:accent3>
    <a:accent4>
      <a:srgbClr val="FFC828"/>
    </a:accent4>
    <a:accent5>
      <a:srgbClr val="6639B7"/>
    </a:accent5>
    <a:accent6>
      <a:srgbClr val="34B233"/>
    </a:accent6>
    <a:hlink>
      <a:srgbClr val="00B9E1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6819</TotalTime>
  <Words>1783</Words>
  <Application>Microsoft Macintosh PowerPoint</Application>
  <PresentationFormat>全屏显示(4:3)</PresentationFormat>
  <Paragraphs>245</Paragraphs>
  <Slides>29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Calibri</vt:lpstr>
      <vt:lpstr>FZLanTingHeiS-DB-GB</vt:lpstr>
      <vt:lpstr>FZLanTingHeiS-M-GB</vt:lpstr>
      <vt:lpstr>Gill Sans</vt:lpstr>
      <vt:lpstr>Gill Sans SemiBold</vt:lpstr>
      <vt:lpstr>Lantinghei SC Demibold</vt:lpstr>
      <vt:lpstr>Lantinghei SC Extralight</vt:lpstr>
      <vt:lpstr>Lucida Grande</vt:lpstr>
      <vt:lpstr>Wingdings</vt:lpstr>
      <vt:lpstr>Zapf Dingbats</vt:lpstr>
      <vt:lpstr>宋体</vt:lpstr>
      <vt:lpstr>Arial</vt:lpstr>
      <vt:lpstr>怀旧</vt:lpstr>
      <vt:lpstr>Open-Falcon在运维场景的应用</vt:lpstr>
      <vt:lpstr>内容简介</vt:lpstr>
      <vt:lpstr>监控的重要性</vt:lpstr>
      <vt:lpstr>背景</vt:lpstr>
      <vt:lpstr>Zabbix的时代</vt:lpstr>
      <vt:lpstr>定位</vt:lpstr>
      <vt:lpstr>Open-Falcon的设计原则</vt:lpstr>
      <vt:lpstr>Open-Falcon</vt:lpstr>
      <vt:lpstr>Open-Falcon社区</vt:lpstr>
      <vt:lpstr>典型案例 — 滴滴</vt:lpstr>
      <vt:lpstr>典型案例 — 其他</vt:lpstr>
      <vt:lpstr>SDK</vt:lpstr>
      <vt:lpstr>亮点</vt:lpstr>
      <vt:lpstr>Open-Falcon架构图</vt:lpstr>
      <vt:lpstr>Agent</vt:lpstr>
      <vt:lpstr>Transfer</vt:lpstr>
      <vt:lpstr>Judge</vt:lpstr>
      <vt:lpstr>Graph</vt:lpstr>
      <vt:lpstr>Query</vt:lpstr>
      <vt:lpstr>报警配置</vt:lpstr>
      <vt:lpstr>tag化的报警策略配置</vt:lpstr>
      <vt:lpstr>模板继承和覆盖</vt:lpstr>
      <vt:lpstr>实例上下线自动变更监控</vt:lpstr>
      <vt:lpstr>PowerPoint 演示文稿</vt:lpstr>
      <vt:lpstr>PowerPoint 演示文稿</vt:lpstr>
      <vt:lpstr>数据接入方式</vt:lpstr>
      <vt:lpstr>历史数据获取</vt:lpstr>
      <vt:lpstr>文档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132</cp:revision>
  <dcterms:created xsi:type="dcterms:W3CDTF">2015-09-24T06:23:06Z</dcterms:created>
  <dcterms:modified xsi:type="dcterms:W3CDTF">2017-10-28T01:02:29Z</dcterms:modified>
</cp:coreProperties>
</file>